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2" r:id="rId5"/>
    <p:sldId id="263" r:id="rId6"/>
    <p:sldId id="264" r:id="rId7"/>
    <p:sldId id="265" r:id="rId8"/>
    <p:sldId id="283" r:id="rId9"/>
    <p:sldId id="269" r:id="rId10"/>
    <p:sldId id="293" r:id="rId11"/>
    <p:sldId id="282" r:id="rId12"/>
    <p:sldId id="281" r:id="rId13"/>
    <p:sldId id="270" r:id="rId14"/>
    <p:sldId id="272" r:id="rId15"/>
    <p:sldId id="271" r:id="rId16"/>
    <p:sldId id="273" r:id="rId17"/>
    <p:sldId id="274" r:id="rId18"/>
    <p:sldId id="275" r:id="rId19"/>
    <p:sldId id="267" r:id="rId20"/>
    <p:sldId id="268" r:id="rId21"/>
    <p:sldId id="276" r:id="rId22"/>
    <p:sldId id="277" r:id="rId23"/>
    <p:sldId id="292" r:id="rId24"/>
    <p:sldId id="278" r:id="rId25"/>
    <p:sldId id="279" r:id="rId26"/>
    <p:sldId id="280" r:id="rId27"/>
    <p:sldId id="284" r:id="rId28"/>
    <p:sldId id="285" r:id="rId29"/>
    <p:sldId id="286" r:id="rId30"/>
    <p:sldId id="287" r:id="rId31"/>
    <p:sldId id="288" r:id="rId32"/>
    <p:sldId id="289" r:id="rId33"/>
    <p:sldId id="290" r:id="rId34"/>
    <p:sldId id="291" r:id="rId3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4/19/2018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4/19/2018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hyperlink" Target="http://www.hud.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cene3d>
            <a:camera prst="perspectiveRight"/>
            <a:lightRig rig="threePt" dir="t"/>
          </a:scene3d>
        </p:spPr>
        <p:txBody>
          <a:bodyPr/>
          <a:lstStyle/>
          <a:p>
            <a:r>
              <a:rPr lang="en-US" dirty="0" smtClean="0"/>
              <a:t>Fair Housing </a:t>
            </a:r>
            <a:br>
              <a:rPr lang="en-US" dirty="0" smtClean="0"/>
            </a:br>
            <a:r>
              <a:rPr lang="en-US" dirty="0" smtClean="0"/>
              <a:t>What you need to know</a:t>
            </a:r>
            <a:endParaRPr lang="en-US" dirty="0"/>
          </a:p>
        </p:txBody>
      </p:sp>
      <p:sp>
        <p:nvSpPr>
          <p:cNvPr id="3" name="Subtitle 2"/>
          <p:cNvSpPr>
            <a:spLocks noGrp="1"/>
          </p:cNvSpPr>
          <p:nvPr>
            <p:ph type="subTitle" idx="1"/>
          </p:nvPr>
        </p:nvSpPr>
        <p:spPr>
          <a:xfrm>
            <a:off x="581194" y="3686571"/>
            <a:ext cx="10993546" cy="590321"/>
          </a:xfrm>
        </p:spPr>
        <p:txBody>
          <a:bodyPr>
            <a:normAutofit/>
          </a:bodyPr>
          <a:lstStyle/>
          <a:p>
            <a:r>
              <a:rPr lang="en-US" sz="2400" dirty="0" smtClean="0"/>
              <a:t>Educating Your Team</a:t>
            </a:r>
            <a:endParaRPr lang="en-US" sz="2400" dirty="0"/>
          </a:p>
        </p:txBody>
      </p:sp>
    </p:spTree>
    <p:extLst>
      <p:ext uri="{BB962C8B-B14F-4D97-AF65-F5344CB8AC3E}">
        <p14:creationId xmlns:p14="http://schemas.microsoft.com/office/powerpoint/2010/main" val="3440809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I need WHEN A RESIDENT MAKES A REQUEST?</a:t>
            </a:r>
            <a:br>
              <a:rPr lang="en-US" dirty="0" smtClean="0"/>
            </a:br>
            <a:endParaRPr lang="en-US" dirty="0"/>
          </a:p>
        </p:txBody>
      </p:sp>
      <p:sp>
        <p:nvSpPr>
          <p:cNvPr id="3" name="Content Placeholder 2"/>
          <p:cNvSpPr>
            <a:spLocks noGrp="1"/>
          </p:cNvSpPr>
          <p:nvPr>
            <p:ph idx="1"/>
          </p:nvPr>
        </p:nvSpPr>
        <p:spPr>
          <a:xfrm>
            <a:off x="397042" y="2105526"/>
            <a:ext cx="11550316" cy="4547937"/>
          </a:xfrm>
        </p:spPr>
        <p:txBody>
          <a:bodyPr>
            <a:normAutofit/>
          </a:bodyPr>
          <a:lstStyle/>
          <a:p>
            <a:r>
              <a:rPr lang="en-US" b="1" dirty="0" smtClean="0"/>
              <a:t>For any and all types of Accommodations or Modifications:</a:t>
            </a:r>
          </a:p>
          <a:p>
            <a:pPr marL="0" indent="0">
              <a:buNone/>
            </a:pPr>
            <a:r>
              <a:rPr lang="en-US" dirty="0" smtClean="0"/>
              <a:t>Resident needs to complete “Resident’s Reasonable Accommodation Request Form” </a:t>
            </a:r>
          </a:p>
          <a:p>
            <a:r>
              <a:rPr lang="en-US" b="1" dirty="0" smtClean="0"/>
              <a:t>For Service/Assistance Animals:</a:t>
            </a:r>
          </a:p>
          <a:p>
            <a:pPr marL="0" indent="0">
              <a:buNone/>
            </a:pPr>
            <a:r>
              <a:rPr lang="en-US" dirty="0"/>
              <a:t>Resident’s Reasonable Accommodation Request </a:t>
            </a:r>
            <a:r>
              <a:rPr lang="en-US" dirty="0" smtClean="0"/>
              <a:t>Form</a:t>
            </a:r>
          </a:p>
          <a:p>
            <a:pPr marL="0" indent="0">
              <a:buNone/>
            </a:pPr>
            <a:r>
              <a:rPr lang="en-US" dirty="0" smtClean="0"/>
              <a:t>Service/Assistance Animal Policy-Review the documentation they will need on 2. A&amp;B</a:t>
            </a:r>
          </a:p>
          <a:p>
            <a:pPr marL="0" indent="0">
              <a:buNone/>
            </a:pPr>
            <a:r>
              <a:rPr lang="en-US" dirty="0" smtClean="0"/>
              <a:t>Request for Approval of Assistance/Service Animal Occupancy</a:t>
            </a:r>
          </a:p>
          <a:p>
            <a:pPr marL="0" indent="0">
              <a:buNone/>
            </a:pPr>
            <a:r>
              <a:rPr lang="en-US" dirty="0" smtClean="0"/>
              <a:t>Once you provide the forms and information to resident, it’s up to them to return all required information.</a:t>
            </a:r>
          </a:p>
          <a:p>
            <a:pPr marL="0" indent="0">
              <a:buNone/>
            </a:pPr>
            <a:r>
              <a:rPr lang="en-US" dirty="0" smtClean="0"/>
              <a:t>DOCUMENT, DOCUMENT, DOCUMENT! </a:t>
            </a:r>
          </a:p>
          <a:p>
            <a:pPr marL="0" indent="0">
              <a:buNone/>
            </a:pPr>
            <a:r>
              <a:rPr lang="en-US" dirty="0" smtClean="0"/>
              <a:t>Put copies of notices pertaining to animals and all documents you gave resident and date/time stamp them in FILE</a:t>
            </a:r>
          </a:p>
          <a:p>
            <a:pPr marL="0" indent="0">
              <a:buNone/>
            </a:pPr>
            <a:r>
              <a:rPr lang="en-US" dirty="0" smtClean="0"/>
              <a:t>Once all documents are received back you should scan and email PMT for review. </a:t>
            </a:r>
          </a:p>
          <a:p>
            <a:pPr marL="0" indent="0">
              <a:buNone/>
            </a:pPr>
            <a:endParaRPr lang="en-US" dirty="0"/>
          </a:p>
        </p:txBody>
      </p:sp>
    </p:spTree>
    <p:extLst>
      <p:ext uri="{BB962C8B-B14F-4D97-AF65-F5344CB8AC3E}">
        <p14:creationId xmlns:p14="http://schemas.microsoft.com/office/powerpoint/2010/main" val="4802862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types of Accommodations</a:t>
            </a:r>
            <a:endParaRPr lang="en-US" dirty="0">
              <a:solidFill>
                <a:schemeClr val="bg2"/>
              </a:solidFill>
            </a:endParaRPr>
          </a:p>
        </p:txBody>
      </p:sp>
      <p:sp>
        <p:nvSpPr>
          <p:cNvPr id="3" name="Content Placeholder 2"/>
          <p:cNvSpPr>
            <a:spLocks noGrp="1"/>
          </p:cNvSpPr>
          <p:nvPr>
            <p:ph sz="half" idx="1"/>
          </p:nvPr>
        </p:nvSpPr>
        <p:spPr>
          <a:xfrm>
            <a:off x="436814" y="2478505"/>
            <a:ext cx="4845049" cy="3923967"/>
          </a:xfrm>
        </p:spPr>
        <p:txBody>
          <a:bodyPr>
            <a:normAutofit/>
          </a:bodyPr>
          <a:lstStyle/>
          <a:p>
            <a:pPr marL="0" indent="0">
              <a:buNone/>
            </a:pPr>
            <a:r>
              <a:rPr lang="en-US" sz="2000" b="1" dirty="0" smtClean="0"/>
              <a:t>Reasonable Accommodation </a:t>
            </a:r>
          </a:p>
          <a:p>
            <a:pPr marL="0" indent="0">
              <a:buNone/>
            </a:pPr>
            <a:r>
              <a:rPr lang="en-US" dirty="0" smtClean="0"/>
              <a:t>Examples:</a:t>
            </a:r>
          </a:p>
          <a:p>
            <a:pPr marL="0" indent="0">
              <a:buNone/>
            </a:pPr>
            <a:r>
              <a:rPr lang="en-US" dirty="0" smtClean="0"/>
              <a:t>Assistance animal</a:t>
            </a:r>
          </a:p>
          <a:p>
            <a:pPr marL="0" indent="0">
              <a:buNone/>
            </a:pPr>
            <a:r>
              <a:rPr lang="en-US" dirty="0" smtClean="0"/>
              <a:t>Pay rent on the 5th</a:t>
            </a:r>
          </a:p>
          <a:p>
            <a:pPr marL="0" indent="0">
              <a:buNone/>
            </a:pPr>
            <a:r>
              <a:rPr lang="en-US" dirty="0" smtClean="0"/>
              <a:t>Transfer from upper floor to 1</a:t>
            </a:r>
            <a:r>
              <a:rPr lang="en-US" baseline="30000" dirty="0" smtClean="0"/>
              <a:t>st</a:t>
            </a:r>
            <a:r>
              <a:rPr lang="en-US" dirty="0" smtClean="0"/>
              <a:t> floor</a:t>
            </a:r>
          </a:p>
          <a:p>
            <a:pPr marL="0" indent="0">
              <a:buNone/>
            </a:pPr>
            <a:r>
              <a:rPr lang="en-US" dirty="0" smtClean="0"/>
              <a:t>Install a handicap parking sign</a:t>
            </a:r>
          </a:p>
          <a:p>
            <a:pPr marL="0" indent="0">
              <a:buNone/>
            </a:pPr>
            <a:r>
              <a:rPr lang="en-US" dirty="0" smtClean="0"/>
              <a:t>Change a light bulb</a:t>
            </a:r>
          </a:p>
          <a:p>
            <a:pPr marL="0" indent="0">
              <a:buNone/>
            </a:pPr>
            <a:r>
              <a:rPr lang="en-US" dirty="0" smtClean="0"/>
              <a:t>Ask that no one enters apt on Wednesdays</a:t>
            </a:r>
          </a:p>
          <a:p>
            <a:pPr marL="0" indent="0">
              <a:buNone/>
            </a:pPr>
            <a:endParaRPr lang="en-US" dirty="0" smtClean="0"/>
          </a:p>
          <a:p>
            <a:pPr marL="0" indent="0">
              <a:buNone/>
            </a:pPr>
            <a:endParaRPr lang="en-US" dirty="0" smtClean="0"/>
          </a:p>
          <a:p>
            <a:pPr marL="0" indent="0">
              <a:buNone/>
            </a:pPr>
            <a:endParaRPr lang="en-US" sz="2000" dirty="0"/>
          </a:p>
        </p:txBody>
      </p:sp>
      <p:sp>
        <p:nvSpPr>
          <p:cNvPr id="4" name="Content Placeholder 3"/>
          <p:cNvSpPr>
            <a:spLocks noGrp="1"/>
          </p:cNvSpPr>
          <p:nvPr>
            <p:ph sz="half" idx="2"/>
          </p:nvPr>
        </p:nvSpPr>
        <p:spPr>
          <a:xfrm>
            <a:off x="6003583" y="2189747"/>
            <a:ext cx="4692491" cy="3671303"/>
          </a:xfrm>
        </p:spPr>
        <p:txBody>
          <a:bodyPr>
            <a:normAutofit/>
          </a:bodyPr>
          <a:lstStyle/>
          <a:p>
            <a:pPr marL="0" indent="0">
              <a:buNone/>
            </a:pPr>
            <a:r>
              <a:rPr lang="en-US" sz="2000" b="1" dirty="0" smtClean="0"/>
              <a:t>Reasonable Modification</a:t>
            </a:r>
          </a:p>
          <a:p>
            <a:pPr marL="0" indent="0">
              <a:buNone/>
            </a:pPr>
            <a:r>
              <a:rPr lang="en-US" dirty="0" smtClean="0"/>
              <a:t>Examples:</a:t>
            </a:r>
          </a:p>
          <a:p>
            <a:pPr marL="0" indent="0">
              <a:buNone/>
            </a:pPr>
            <a:r>
              <a:rPr lang="en-US" dirty="0" smtClean="0"/>
              <a:t>Grab Bar</a:t>
            </a:r>
          </a:p>
          <a:p>
            <a:pPr marL="0" indent="0">
              <a:buNone/>
            </a:pPr>
            <a:r>
              <a:rPr lang="en-US" dirty="0" smtClean="0"/>
              <a:t>Install a ramp</a:t>
            </a:r>
          </a:p>
          <a:p>
            <a:pPr marL="0" indent="0">
              <a:buNone/>
            </a:pPr>
            <a:r>
              <a:rPr lang="en-US" dirty="0" smtClean="0"/>
              <a:t>Widening a doorway</a:t>
            </a:r>
          </a:p>
          <a:p>
            <a:pPr marL="0" indent="0">
              <a:buNone/>
            </a:pPr>
            <a:r>
              <a:rPr lang="en-US" dirty="0"/>
              <a:t>Add a strobe fire detector</a:t>
            </a:r>
          </a:p>
          <a:p>
            <a:pPr marL="0" indent="0">
              <a:buNone/>
            </a:pPr>
            <a:r>
              <a:rPr lang="en-US" dirty="0" smtClean="0"/>
              <a:t>Pathway repair</a:t>
            </a:r>
          </a:p>
          <a:p>
            <a:pPr marL="0" indent="0">
              <a:buNone/>
            </a:pPr>
            <a:r>
              <a:rPr lang="en-US" dirty="0" smtClean="0"/>
              <a:t>Change hardware on doors</a:t>
            </a:r>
          </a:p>
          <a:p>
            <a:pPr marL="0" indent="0">
              <a:buNone/>
            </a:pPr>
            <a:endParaRPr lang="en-US" dirty="0"/>
          </a:p>
        </p:txBody>
      </p:sp>
    </p:spTree>
    <p:extLst>
      <p:ext uri="{BB962C8B-B14F-4D97-AF65-F5344CB8AC3E}">
        <p14:creationId xmlns:p14="http://schemas.microsoft.com/office/powerpoint/2010/main" val="2593978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Medical marijuana?</a:t>
            </a:r>
            <a:endParaRPr lang="en-US" dirty="0">
              <a:solidFill>
                <a:schemeClr val="bg2"/>
              </a:solidFill>
            </a:endParaRPr>
          </a:p>
        </p:txBody>
      </p:sp>
      <p:sp>
        <p:nvSpPr>
          <p:cNvPr id="3" name="Content Placeholder 2"/>
          <p:cNvSpPr>
            <a:spLocks noGrp="1"/>
          </p:cNvSpPr>
          <p:nvPr>
            <p:ph idx="1"/>
          </p:nvPr>
        </p:nvSpPr>
        <p:spPr>
          <a:xfrm>
            <a:off x="581192" y="1937084"/>
            <a:ext cx="11029615" cy="4764505"/>
          </a:xfrm>
        </p:spPr>
        <p:txBody>
          <a:bodyPr>
            <a:normAutofit/>
          </a:bodyPr>
          <a:lstStyle/>
          <a:p>
            <a:pPr marL="0" indent="0">
              <a:buNone/>
            </a:pPr>
            <a:r>
              <a:rPr lang="en-US" sz="2000" b="1" dirty="0" smtClean="0"/>
              <a:t>Is medical marijuana a reasonable accommodation?</a:t>
            </a:r>
          </a:p>
          <a:p>
            <a:pPr marL="0" indent="0">
              <a:buNone/>
            </a:pPr>
            <a:r>
              <a:rPr lang="en-US" sz="2000" dirty="0" smtClean="0"/>
              <a:t>Despite changes in many state and local laws, the manufacture, distribution, or possession of marijuana remains a federal criminal offense. The U.S. Dept. of Housing and Urban Development has distributed a memorandum that states the use of marijuana for medical purposes violates federal law and that federal and state anti-discrimination laws do not require leasing offices to accommodate requests by current or prospective residents with disabilities to use medical marijuana.</a:t>
            </a:r>
          </a:p>
          <a:p>
            <a:pPr marL="0" indent="0">
              <a:buNone/>
            </a:pPr>
            <a:r>
              <a:rPr lang="en-US" sz="2000" dirty="0" smtClean="0"/>
              <a:t>Specifically, HUD concluded that management may prohibit the use of medical marijuana as a reasonable accommodation because: (a) persons who are currently using illegal drugs (which include medical marijuana) are disqualified from protection under the definition of disability in the law; and (b) such a proposed accommodation is not reasonable under the FHA because it would constitute a fundamental alteration in the nature of the operations.</a:t>
            </a:r>
            <a:endParaRPr lang="en-US" sz="2000" dirty="0"/>
          </a:p>
        </p:txBody>
      </p:sp>
    </p:spTree>
    <p:extLst>
      <p:ext uri="{BB962C8B-B14F-4D97-AF65-F5344CB8AC3E}">
        <p14:creationId xmlns:p14="http://schemas.microsoft.com/office/powerpoint/2010/main" val="70781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Reasonable Modification</a:t>
            </a:r>
            <a:endParaRPr lang="en-US" dirty="0">
              <a:solidFill>
                <a:schemeClr val="bg2"/>
              </a:solidFill>
            </a:endParaRPr>
          </a:p>
        </p:txBody>
      </p:sp>
      <p:sp>
        <p:nvSpPr>
          <p:cNvPr id="3" name="Content Placeholder 2"/>
          <p:cNvSpPr>
            <a:spLocks noGrp="1"/>
          </p:cNvSpPr>
          <p:nvPr>
            <p:ph sz="quarter" idx="1"/>
          </p:nvPr>
        </p:nvSpPr>
        <p:spPr>
          <a:xfrm>
            <a:off x="581192" y="1888958"/>
            <a:ext cx="11029615" cy="4800600"/>
          </a:xfrm>
        </p:spPr>
        <p:txBody>
          <a:bodyPr>
            <a:normAutofit/>
          </a:bodyPr>
          <a:lstStyle/>
          <a:p>
            <a:r>
              <a:rPr lang="en-US" b="1" dirty="0" smtClean="0"/>
              <a:t>A reasonable modification is a structural change made to existing premises, for the disabled. </a:t>
            </a:r>
          </a:p>
          <a:p>
            <a:r>
              <a:rPr lang="en-US" b="1" dirty="0" smtClean="0">
                <a:solidFill>
                  <a:srgbClr val="FF0000"/>
                </a:solidFill>
              </a:rPr>
              <a:t>You should notify PMT prior to approval or denial of request.</a:t>
            </a:r>
          </a:p>
          <a:p>
            <a:r>
              <a:rPr lang="en-US" dirty="0" smtClean="0"/>
              <a:t>This would include a ramp, widening a door way, changing a toilet, tub, installing a flashing smoke detector, lowering cabinets, etc.</a:t>
            </a:r>
          </a:p>
          <a:p>
            <a:r>
              <a:rPr lang="en-US" dirty="0" smtClean="0"/>
              <a:t>Who pays? Let’s discuss in a moment.</a:t>
            </a:r>
          </a:p>
          <a:p>
            <a:r>
              <a:rPr lang="en-US" dirty="0" smtClean="0"/>
              <a:t>Landlord has to approve the modification.</a:t>
            </a:r>
          </a:p>
          <a:p>
            <a:r>
              <a:rPr lang="en-US" dirty="0" smtClean="0"/>
              <a:t>Landlord has the right to approve the contractor.</a:t>
            </a:r>
          </a:p>
          <a:p>
            <a:r>
              <a:rPr lang="en-US" dirty="0" smtClean="0"/>
              <a:t>Landlord can require an escrow account in order to undo changes when resident vacates premise.</a:t>
            </a:r>
          </a:p>
          <a:p>
            <a:r>
              <a:rPr lang="en-US" dirty="0"/>
              <a:t>It is best practice to handle accommodation and or modifications in written </a:t>
            </a:r>
            <a:r>
              <a:rPr lang="en-US" dirty="0" smtClean="0"/>
              <a:t>form</a:t>
            </a:r>
            <a:r>
              <a:rPr lang="en-US" dirty="0"/>
              <a:t> </a:t>
            </a:r>
            <a:endParaRPr lang="en-US" dirty="0" smtClean="0"/>
          </a:p>
          <a:p>
            <a:pPr marL="0" indent="0">
              <a:buNone/>
            </a:pPr>
            <a:r>
              <a:rPr lang="en-US" dirty="0"/>
              <a:t> </a:t>
            </a:r>
            <a:r>
              <a:rPr lang="en-US" dirty="0" smtClean="0"/>
              <a:t>    (</a:t>
            </a:r>
            <a:r>
              <a:rPr lang="en-US" dirty="0"/>
              <a:t>Resident Reasonable Accommodation Request form</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33961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What do we need for a reasonable accommodation or modification?</a:t>
            </a:r>
            <a:endParaRPr lang="en-US" dirty="0">
              <a:solidFill>
                <a:schemeClr val="bg2"/>
              </a:solidFill>
            </a:endParaRPr>
          </a:p>
        </p:txBody>
      </p:sp>
      <p:sp>
        <p:nvSpPr>
          <p:cNvPr id="3" name="Content Placeholder 2"/>
          <p:cNvSpPr>
            <a:spLocks noGrp="1"/>
          </p:cNvSpPr>
          <p:nvPr>
            <p:ph sz="quarter" idx="1"/>
          </p:nvPr>
        </p:nvSpPr>
        <p:spPr>
          <a:xfrm>
            <a:off x="581192" y="1961148"/>
            <a:ext cx="11029615" cy="4728410"/>
          </a:xfrm>
        </p:spPr>
        <p:txBody>
          <a:bodyPr>
            <a:normAutofit/>
          </a:bodyPr>
          <a:lstStyle/>
          <a:p>
            <a:r>
              <a:rPr lang="en-US" sz="2000" dirty="0"/>
              <a:t>Once a resident asked for a reasonable accommodation, we </a:t>
            </a:r>
            <a:r>
              <a:rPr lang="en-US" sz="2000" dirty="0" smtClean="0"/>
              <a:t>should request the resident to complete a    </a:t>
            </a:r>
            <a:r>
              <a:rPr lang="en-US" sz="2000" dirty="0"/>
              <a:t>Reasonable Accommodation Request </a:t>
            </a:r>
            <a:r>
              <a:rPr lang="en-US" sz="2000" dirty="0" smtClean="0"/>
              <a:t>form. and </a:t>
            </a:r>
            <a:r>
              <a:rPr lang="en-US" sz="2000" b="1" dirty="0" smtClean="0"/>
              <a:t>provide reliable disability </a:t>
            </a:r>
            <a:r>
              <a:rPr lang="en-US" sz="2000" dirty="0" smtClean="0"/>
              <a:t>related information that included in form 1-3.</a:t>
            </a:r>
          </a:p>
          <a:p>
            <a:r>
              <a:rPr lang="en-US" sz="2000" dirty="0" smtClean="0"/>
              <a:t>1) verify that the person meets the Act’s definition of disability and request is necessary.</a:t>
            </a:r>
          </a:p>
          <a:p>
            <a:r>
              <a:rPr lang="en-US" sz="2000" dirty="0" smtClean="0"/>
              <a:t>2) describe the needed modification.</a:t>
            </a:r>
          </a:p>
          <a:p>
            <a:r>
              <a:rPr lang="en-US" sz="2000" dirty="0" smtClean="0"/>
              <a:t>3) show the relationship between the person’s disability and the need for the requested accommodation or modification.</a:t>
            </a:r>
          </a:p>
          <a:p>
            <a:r>
              <a:rPr lang="en-US" sz="2000" dirty="0"/>
              <a:t>It is best practice to handle accommodation and or modifications in written </a:t>
            </a:r>
            <a:r>
              <a:rPr lang="en-US" sz="2000" dirty="0" smtClean="0"/>
              <a:t>form.</a:t>
            </a:r>
          </a:p>
          <a:p>
            <a:r>
              <a:rPr lang="en-US" sz="2000" dirty="0" smtClean="0"/>
              <a:t>Submit to PMT for approval</a:t>
            </a:r>
            <a:endParaRPr lang="en-US" sz="2000" dirty="0"/>
          </a:p>
          <a:p>
            <a:endParaRPr lang="en-US" dirty="0"/>
          </a:p>
          <a:p>
            <a:endParaRPr lang="en-US" dirty="0"/>
          </a:p>
        </p:txBody>
      </p:sp>
    </p:spTree>
    <p:extLst>
      <p:ext uri="{BB962C8B-B14F-4D97-AF65-F5344CB8AC3E}">
        <p14:creationId xmlns:p14="http://schemas.microsoft.com/office/powerpoint/2010/main" val="1243279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Who Pays for Modifications?</a:t>
            </a:r>
            <a:endParaRPr lang="en-US" dirty="0">
              <a:solidFill>
                <a:schemeClr val="bg2"/>
              </a:solidFill>
            </a:endParaRPr>
          </a:p>
        </p:txBody>
      </p:sp>
      <p:sp>
        <p:nvSpPr>
          <p:cNvPr id="3" name="Content Placeholder 2"/>
          <p:cNvSpPr>
            <a:spLocks noGrp="1"/>
          </p:cNvSpPr>
          <p:nvPr>
            <p:ph sz="quarter" idx="1"/>
          </p:nvPr>
        </p:nvSpPr>
        <p:spPr>
          <a:xfrm>
            <a:off x="581192" y="2180496"/>
            <a:ext cx="11029615" cy="4545157"/>
          </a:xfrm>
        </p:spPr>
        <p:txBody>
          <a:bodyPr>
            <a:normAutofit lnSpcReduction="10000"/>
          </a:bodyPr>
          <a:lstStyle/>
          <a:p>
            <a:r>
              <a:rPr lang="en-US" dirty="0" smtClean="0"/>
              <a:t>Resident pays for modification to any building built prior to March 13, 1991.</a:t>
            </a:r>
          </a:p>
          <a:p>
            <a:r>
              <a:rPr lang="en-US" dirty="0" smtClean="0"/>
              <a:t>Owner is responsible for constructing any multi-family building built after March 13, 1991, in compliance with the seven design requirements. Subsidized Only</a:t>
            </a:r>
          </a:p>
          <a:p>
            <a:r>
              <a:rPr lang="en-US" dirty="0" smtClean="0"/>
              <a:t>Unless it is an undue admin or financial burden. </a:t>
            </a:r>
          </a:p>
          <a:p>
            <a:r>
              <a:rPr lang="en-US" dirty="0" smtClean="0"/>
              <a:t>Best practice: meet to discuss other alternatives.</a:t>
            </a:r>
          </a:p>
          <a:p>
            <a:pPr marL="457200" indent="-457200">
              <a:buFont typeface="+mj-lt"/>
              <a:buAutoNum type="arabicPeriod"/>
            </a:pPr>
            <a:r>
              <a:rPr lang="en-US" dirty="0" smtClean="0"/>
              <a:t>Accessible bldg entrance on accessible route.</a:t>
            </a:r>
          </a:p>
          <a:p>
            <a:pPr marL="457200" indent="-457200">
              <a:buFont typeface="+mj-lt"/>
              <a:buAutoNum type="arabicPeriod"/>
            </a:pPr>
            <a:r>
              <a:rPr lang="en-US" dirty="0" smtClean="0"/>
              <a:t>Accessible and usable public &amp; common use facilities.</a:t>
            </a:r>
          </a:p>
          <a:p>
            <a:pPr marL="457200" indent="-457200">
              <a:buFont typeface="+mj-lt"/>
              <a:buAutoNum type="arabicPeriod"/>
            </a:pPr>
            <a:r>
              <a:rPr lang="en-US" dirty="0" smtClean="0"/>
              <a:t>Usable doors by persons in wheelchairs</a:t>
            </a:r>
          </a:p>
          <a:p>
            <a:pPr marL="457200" indent="-457200">
              <a:buFont typeface="+mj-lt"/>
              <a:buAutoNum type="arabicPeriod"/>
            </a:pPr>
            <a:r>
              <a:rPr lang="en-US" dirty="0" smtClean="0"/>
              <a:t>Accessible route into and through the covered unit.</a:t>
            </a:r>
          </a:p>
          <a:p>
            <a:pPr marL="457200" indent="-457200">
              <a:buFont typeface="+mj-lt"/>
              <a:buAutoNum type="arabicPeriod"/>
            </a:pPr>
            <a:r>
              <a:rPr lang="en-US" dirty="0" smtClean="0"/>
              <a:t>Light switches, electrical outlets, thermostats and other environmental controls in accessible locations.</a:t>
            </a:r>
          </a:p>
          <a:p>
            <a:pPr marL="457200" indent="-457200">
              <a:buFont typeface="+mj-lt"/>
              <a:buAutoNum type="arabicPeriod"/>
            </a:pPr>
            <a:r>
              <a:rPr lang="en-US" dirty="0" smtClean="0"/>
              <a:t>Reinforced walls for grab bars.</a:t>
            </a:r>
          </a:p>
          <a:p>
            <a:pPr marL="457200" indent="-457200">
              <a:buFont typeface="+mj-lt"/>
              <a:buAutoNum type="arabicPeriod"/>
            </a:pPr>
            <a:r>
              <a:rPr lang="en-US" dirty="0" smtClean="0"/>
              <a:t>Usable kitchens and bathrooms.</a:t>
            </a:r>
            <a:endParaRPr lang="en-US" dirty="0"/>
          </a:p>
        </p:txBody>
      </p:sp>
    </p:spTree>
    <p:extLst>
      <p:ext uri="{BB962C8B-B14F-4D97-AF65-F5344CB8AC3E}">
        <p14:creationId xmlns:p14="http://schemas.microsoft.com/office/powerpoint/2010/main" val="2761264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274638"/>
            <a:ext cx="7872663" cy="1506036"/>
          </a:xfrm>
          <a:scene3d>
            <a:camera prst="orthographicFront"/>
            <a:lightRig rig="threePt" dir="t"/>
          </a:scene3d>
          <a:sp3d>
            <a:bevelT/>
          </a:sp3d>
        </p:spPr>
        <p:txBody>
          <a:bodyPr>
            <a:normAutofit/>
          </a:bodyPr>
          <a:lstStyle/>
          <a:p>
            <a:r>
              <a:rPr lang="en-US" dirty="0" smtClean="0">
                <a:solidFill>
                  <a:schemeClr val="bg2"/>
                </a:solidFill>
              </a:rPr>
              <a:t>What is the Difference between a</a:t>
            </a:r>
            <a:br>
              <a:rPr lang="en-US" dirty="0" smtClean="0">
                <a:solidFill>
                  <a:schemeClr val="bg2"/>
                </a:solidFill>
              </a:rPr>
            </a:br>
            <a:r>
              <a:rPr lang="en-US" dirty="0" smtClean="0">
                <a:solidFill>
                  <a:schemeClr val="bg2"/>
                </a:solidFill>
              </a:rPr>
              <a:t>Service animal and Assistance Animal </a:t>
            </a:r>
            <a:endParaRPr lang="en-US" dirty="0">
              <a:solidFill>
                <a:schemeClr val="bg2"/>
              </a:solidFill>
            </a:endParaRPr>
          </a:p>
        </p:txBody>
      </p:sp>
      <p:sp>
        <p:nvSpPr>
          <p:cNvPr id="3" name="Content Placeholder 2"/>
          <p:cNvSpPr>
            <a:spLocks noGrp="1"/>
          </p:cNvSpPr>
          <p:nvPr>
            <p:ph sz="quarter" idx="1"/>
          </p:nvPr>
        </p:nvSpPr>
        <p:spPr>
          <a:xfrm>
            <a:off x="685801" y="2105526"/>
            <a:ext cx="10828420" cy="4547938"/>
          </a:xfrm>
        </p:spPr>
        <p:txBody>
          <a:bodyPr>
            <a:normAutofit lnSpcReduction="10000"/>
          </a:bodyPr>
          <a:lstStyle/>
          <a:p>
            <a:pPr marL="0" indent="0">
              <a:buNone/>
            </a:pPr>
            <a:r>
              <a:rPr lang="en-US" sz="2000" b="1" dirty="0" smtClean="0"/>
              <a:t>Service/Assistance –not much difference, these </a:t>
            </a:r>
            <a:r>
              <a:rPr lang="en-US" sz="2000" b="1" dirty="0"/>
              <a:t>animals are not considered to be pets</a:t>
            </a:r>
            <a:r>
              <a:rPr lang="en-US" sz="2000" dirty="0"/>
              <a:t>. </a:t>
            </a:r>
            <a:endParaRPr lang="en-US" sz="2000" dirty="0" smtClean="0"/>
          </a:p>
          <a:p>
            <a:pPr marL="0" indent="0">
              <a:buNone/>
            </a:pPr>
            <a:r>
              <a:rPr lang="en-US" sz="1600" dirty="0" smtClean="0"/>
              <a:t>This </a:t>
            </a:r>
            <a:r>
              <a:rPr lang="en-US" sz="1600" dirty="0"/>
              <a:t>is why a pet policy</a:t>
            </a:r>
            <a:r>
              <a:rPr lang="en-US" sz="1600" dirty="0" smtClean="0"/>
              <a:t>, </a:t>
            </a:r>
            <a:r>
              <a:rPr lang="en-US" sz="1600" dirty="0"/>
              <a:t>deposit, monthly pet rent, fees, breed, size, or type of animal do not apply to our standard pet policy.</a:t>
            </a:r>
          </a:p>
          <a:p>
            <a:pPr marL="0" indent="0">
              <a:buNone/>
            </a:pPr>
            <a:r>
              <a:rPr lang="en-US" sz="1600" dirty="0" smtClean="0"/>
              <a:t>A </a:t>
            </a:r>
            <a:r>
              <a:rPr lang="en-US" sz="1600" b="1" dirty="0">
                <a:solidFill>
                  <a:srgbClr val="FF0000"/>
                </a:solidFill>
              </a:rPr>
              <a:t>service animal </a:t>
            </a:r>
            <a:r>
              <a:rPr lang="en-US" sz="1600" b="1" dirty="0"/>
              <a:t>is defined as a dog </a:t>
            </a:r>
            <a:r>
              <a:rPr lang="en-US" sz="1600" dirty="0"/>
              <a:t>that has been trained to do work or perform tasks for an individual with a disability.  </a:t>
            </a:r>
          </a:p>
          <a:p>
            <a:pPr marL="0" indent="0">
              <a:buNone/>
            </a:pPr>
            <a:r>
              <a:rPr lang="en-US" sz="1600" dirty="0" smtClean="0"/>
              <a:t>Service animals are </a:t>
            </a:r>
            <a:r>
              <a:rPr lang="en-US" sz="1600" dirty="0"/>
              <a:t>not required to wear identifying equipment or to be certified or licensed unless there is a local ordinance that requires all dogs be registered. </a:t>
            </a:r>
            <a:endParaRPr lang="en-US" sz="1600" dirty="0" smtClean="0"/>
          </a:p>
          <a:p>
            <a:pPr marL="0" indent="0">
              <a:buNone/>
            </a:pPr>
            <a:r>
              <a:rPr lang="en-US" sz="1600" dirty="0" smtClean="0"/>
              <a:t>An </a:t>
            </a:r>
            <a:r>
              <a:rPr lang="en-US" sz="1600" b="1" dirty="0">
                <a:solidFill>
                  <a:srgbClr val="FF0000"/>
                </a:solidFill>
              </a:rPr>
              <a:t>assistance animal </a:t>
            </a:r>
            <a:r>
              <a:rPr lang="en-US" sz="1600" b="1" dirty="0" smtClean="0">
                <a:solidFill>
                  <a:srgbClr val="FF0000"/>
                </a:solidFill>
              </a:rPr>
              <a:t>(companion or emotional support animal) </a:t>
            </a:r>
            <a:r>
              <a:rPr lang="en-US" sz="1600" b="1" dirty="0" smtClean="0"/>
              <a:t>is </a:t>
            </a:r>
            <a:r>
              <a:rPr lang="en-US" sz="1600" b="1" dirty="0"/>
              <a:t>not limited to a dog</a:t>
            </a:r>
            <a:r>
              <a:rPr lang="en-US" sz="1600" dirty="0"/>
              <a:t>. Used for emotional support, therapy, comfort, or companion</a:t>
            </a:r>
            <a:r>
              <a:rPr lang="en-US" sz="1600" dirty="0" smtClean="0"/>
              <a:t>.  </a:t>
            </a:r>
            <a:r>
              <a:rPr lang="en-US" sz="1600" dirty="0"/>
              <a:t>A companion animal (assistance animal) </a:t>
            </a:r>
            <a:r>
              <a:rPr lang="en-US" sz="1600" dirty="0" smtClean="0"/>
              <a:t>are </a:t>
            </a:r>
            <a:r>
              <a:rPr lang="en-US" sz="1600" dirty="0"/>
              <a:t>not usually trained and </a:t>
            </a:r>
            <a:r>
              <a:rPr lang="en-US" sz="1600" dirty="0" smtClean="0"/>
              <a:t>considered </a:t>
            </a:r>
            <a:r>
              <a:rPr lang="en-US" sz="1600" dirty="0"/>
              <a:t>emotional or companion </a:t>
            </a:r>
            <a:r>
              <a:rPr lang="en-US" sz="1600" dirty="0" smtClean="0"/>
              <a:t>support animals. </a:t>
            </a:r>
          </a:p>
          <a:p>
            <a:pPr marL="0" indent="0">
              <a:buNone/>
            </a:pPr>
            <a:r>
              <a:rPr lang="en-US" sz="1600" dirty="0" smtClean="0"/>
              <a:t>Both Service and Assistance animals are p</a:t>
            </a:r>
            <a:r>
              <a:rPr lang="en-US" sz="1600" b="1" dirty="0" smtClean="0"/>
              <a:t>ermitted in </a:t>
            </a:r>
            <a:r>
              <a:rPr lang="en-US" sz="1600" b="1" dirty="0"/>
              <a:t>all common areas including pool deck, </a:t>
            </a:r>
            <a:r>
              <a:rPr lang="en-US" sz="1600" b="1" dirty="0" smtClean="0"/>
              <a:t>but are </a:t>
            </a:r>
            <a:r>
              <a:rPr lang="en-US" sz="1600" b="1" dirty="0"/>
              <a:t>not allowed in </a:t>
            </a:r>
            <a:r>
              <a:rPr lang="en-US" sz="1600" b="1" dirty="0" smtClean="0"/>
              <a:t>the pool or spa</a:t>
            </a:r>
            <a:r>
              <a:rPr lang="en-US" sz="1600" b="1" dirty="0"/>
              <a:t>.</a:t>
            </a:r>
          </a:p>
          <a:p>
            <a:pPr marL="0" indent="0">
              <a:buNone/>
            </a:pPr>
            <a:r>
              <a:rPr lang="en-US" sz="1600" dirty="0" smtClean="0"/>
              <a:t>There</a:t>
            </a:r>
            <a:r>
              <a:rPr lang="en-US" sz="1600" dirty="0"/>
              <a:t> </a:t>
            </a:r>
            <a:r>
              <a:rPr lang="en-US" sz="1600" dirty="0" smtClean="0"/>
              <a:t>are </a:t>
            </a:r>
            <a:r>
              <a:rPr lang="en-US" sz="1600" dirty="0"/>
              <a:t>no </a:t>
            </a:r>
            <a:r>
              <a:rPr lang="en-US" sz="1600" dirty="0" smtClean="0"/>
              <a:t>limits </a:t>
            </a:r>
            <a:r>
              <a:rPr lang="en-US" sz="1600" dirty="0"/>
              <a:t>on how many </a:t>
            </a:r>
            <a:r>
              <a:rPr lang="en-US" sz="1600" dirty="0" smtClean="0"/>
              <a:t>service/companion </a:t>
            </a:r>
            <a:r>
              <a:rPr lang="en-US" sz="1600" dirty="0"/>
              <a:t>animals one can have, </a:t>
            </a:r>
            <a:r>
              <a:rPr lang="en-US" sz="1600" dirty="0" smtClean="0"/>
              <a:t>animal just </a:t>
            </a:r>
            <a:r>
              <a:rPr lang="en-US" sz="1600" dirty="0"/>
              <a:t>needs to be </a:t>
            </a:r>
            <a:r>
              <a:rPr lang="en-US" sz="1600" dirty="0" smtClean="0"/>
              <a:t>prescribed with a purpose </a:t>
            </a:r>
            <a:r>
              <a:rPr lang="en-US" sz="1600" dirty="0"/>
              <a:t>for each animal. </a:t>
            </a:r>
          </a:p>
          <a:p>
            <a:pPr marL="0" indent="0">
              <a:buNone/>
            </a:pPr>
            <a:r>
              <a:rPr lang="en-US" sz="1600" dirty="0"/>
              <a:t>You should follow your local ordnances on registration or limitations on how many </a:t>
            </a:r>
            <a:r>
              <a:rPr lang="en-US" sz="1600" dirty="0" smtClean="0"/>
              <a:t>animals.</a:t>
            </a:r>
          </a:p>
          <a:p>
            <a:pPr marL="0" indent="0">
              <a:buNone/>
            </a:pPr>
            <a:r>
              <a:rPr lang="en-US" sz="1600" dirty="0" smtClean="0"/>
              <a:t>If you have any questions,  </a:t>
            </a:r>
            <a:r>
              <a:rPr lang="en-US" sz="1600" dirty="0"/>
              <a:t>ask PMT for help to determine if it’s a reasonable accommodation. </a:t>
            </a:r>
          </a:p>
          <a:p>
            <a:pPr marL="0" indent="0">
              <a:buNone/>
            </a:pPr>
            <a:endParaRPr lang="en-US" dirty="0" smtClean="0"/>
          </a:p>
          <a:p>
            <a:endParaRPr lang="en-US" dirty="0"/>
          </a:p>
        </p:txBody>
      </p:sp>
    </p:spTree>
    <p:extLst>
      <p:ext uri="{BB962C8B-B14F-4D97-AF65-F5344CB8AC3E}">
        <p14:creationId xmlns:p14="http://schemas.microsoft.com/office/powerpoint/2010/main" val="36120045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806116"/>
            <a:ext cx="8955505" cy="1118937"/>
          </a:xfrm>
          <a:scene3d>
            <a:camera prst="orthographicFront"/>
            <a:lightRig rig="threePt" dir="t"/>
          </a:scene3d>
          <a:sp3d>
            <a:bevelT/>
          </a:sp3d>
        </p:spPr>
        <p:txBody>
          <a:bodyPr>
            <a:noAutofit/>
          </a:bodyPr>
          <a:lstStyle/>
          <a:p>
            <a:r>
              <a:rPr lang="en-US" dirty="0">
                <a:solidFill>
                  <a:schemeClr val="bg2">
                    <a:lumMod val="50000"/>
                  </a:schemeClr>
                </a:solidFill>
              </a:rPr>
              <a:t/>
            </a:r>
            <a:br>
              <a:rPr lang="en-US" dirty="0">
                <a:solidFill>
                  <a:schemeClr val="bg2">
                    <a:lumMod val="50000"/>
                  </a:schemeClr>
                </a:solidFill>
              </a:rPr>
            </a:br>
            <a:r>
              <a:rPr lang="en-US" dirty="0">
                <a:solidFill>
                  <a:schemeClr val="bg2"/>
                </a:solidFill>
              </a:rPr>
              <a:t>What and who can provide documentation</a:t>
            </a:r>
            <a:r>
              <a:rPr lang="en-US" dirty="0">
                <a:solidFill>
                  <a:schemeClr val="bg2">
                    <a:lumMod val="50000"/>
                  </a:schemeClr>
                </a:solidFill>
              </a:rPr>
              <a:t>	</a:t>
            </a:r>
            <a:br>
              <a:rPr lang="en-US" dirty="0">
                <a:solidFill>
                  <a:schemeClr val="bg2">
                    <a:lumMod val="50000"/>
                  </a:schemeClr>
                </a:solidFill>
              </a:rPr>
            </a:br>
            <a:endParaRPr lang="en-US" dirty="0">
              <a:solidFill>
                <a:schemeClr val="bg2">
                  <a:lumMod val="50000"/>
                </a:schemeClr>
              </a:solidFill>
            </a:endParaRPr>
          </a:p>
        </p:txBody>
      </p:sp>
      <p:sp>
        <p:nvSpPr>
          <p:cNvPr id="3" name="Content Placeholder 2"/>
          <p:cNvSpPr>
            <a:spLocks noGrp="1"/>
          </p:cNvSpPr>
          <p:nvPr>
            <p:ph sz="quarter" idx="1"/>
          </p:nvPr>
        </p:nvSpPr>
        <p:spPr>
          <a:xfrm>
            <a:off x="581192" y="2180496"/>
            <a:ext cx="11029615" cy="4484999"/>
          </a:xfrm>
        </p:spPr>
        <p:txBody>
          <a:bodyPr>
            <a:normAutofit fontScale="92500" lnSpcReduction="20000"/>
          </a:bodyPr>
          <a:lstStyle/>
          <a:p>
            <a:pPr marL="0" indent="0">
              <a:buNone/>
            </a:pPr>
            <a:r>
              <a:rPr lang="en-US" sz="2200" b="1" dirty="0" smtClean="0"/>
              <a:t>Everyone seems to have an assistance animal?</a:t>
            </a:r>
          </a:p>
          <a:p>
            <a:pPr marL="0" indent="0">
              <a:buNone/>
            </a:pPr>
            <a:r>
              <a:rPr lang="en-US" dirty="0" smtClean="0"/>
              <a:t>Do we have to accept suspect online ESA’s (Emotional Support Animal)? </a:t>
            </a:r>
          </a:p>
          <a:p>
            <a:pPr marL="0" indent="0">
              <a:buNone/>
            </a:pPr>
            <a:r>
              <a:rPr lang="en-US" dirty="0" smtClean="0"/>
              <a:t>No, we have the right to request supplemental </a:t>
            </a:r>
            <a:r>
              <a:rPr lang="en-US" b="1" dirty="0" smtClean="0"/>
              <a:t>credible confirmation </a:t>
            </a:r>
            <a:r>
              <a:rPr lang="en-US" dirty="0" smtClean="0"/>
              <a:t>of (an) underlying disability, meaning we can establish the legitimacy of the requesting party’s disability status as defined by fair housing law.  We can do this by requiring additional information to authenticate all or some of the information provided to help us evaluate their reliability and knowledge of the requester’s disability by asking them…</a:t>
            </a:r>
          </a:p>
          <a:p>
            <a:pPr>
              <a:buFont typeface="Arial" panose="020B0604020202020204" pitchFamily="34" charset="0"/>
              <a:buChar char="•"/>
            </a:pPr>
            <a:r>
              <a:rPr lang="en-US" dirty="0" smtClean="0"/>
              <a:t>To provide the location of where the care is/was provided or the duration of the care, and/or the number of in-person sessions they have had with the verifying party within the preceding year.</a:t>
            </a:r>
          </a:p>
          <a:p>
            <a:pPr>
              <a:buFont typeface="Arial" panose="020B0604020202020204" pitchFamily="34" charset="0"/>
              <a:buChar char="•"/>
            </a:pPr>
            <a:r>
              <a:rPr lang="en-US" dirty="0" smtClean="0"/>
              <a:t>Is the verifier trained in any field or specialty related to persons with disabilities or the particular impairment cited or recognized by consumers, peers, or public as a credible provider of therapeutic care?</a:t>
            </a:r>
          </a:p>
          <a:p>
            <a:r>
              <a:rPr lang="en-US" dirty="0" smtClean="0"/>
              <a:t>This information can often be provided by the individual who is requesting the accommodation, such as by submitting proof that the individual receives disability benefits. Or can be verified by a doctor or other medical professional, a peer support group, a non-medical service agency, or a reliable third party who is in a position to know about the individual’s disability.</a:t>
            </a:r>
          </a:p>
          <a:p>
            <a:r>
              <a:rPr lang="en-US" dirty="0" smtClean="0"/>
              <a:t>Although you can request proof that a resident is disabled and that the accommodation assists the person with that disability,  we still do not want and cannot require them to provide the nature or severity of the disability.</a:t>
            </a:r>
          </a:p>
          <a:p>
            <a:endParaRPr lang="en-US" dirty="0"/>
          </a:p>
        </p:txBody>
      </p:sp>
    </p:spTree>
    <p:extLst>
      <p:ext uri="{BB962C8B-B14F-4D97-AF65-F5344CB8AC3E}">
        <p14:creationId xmlns:p14="http://schemas.microsoft.com/office/powerpoint/2010/main" val="36658468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Service/Assistance animal behavior</a:t>
            </a:r>
            <a:r>
              <a:rPr lang="en-US" dirty="0" smtClean="0"/>
              <a:t>	</a:t>
            </a:r>
            <a:endParaRPr lang="en-US" dirty="0"/>
          </a:p>
        </p:txBody>
      </p:sp>
      <p:sp>
        <p:nvSpPr>
          <p:cNvPr id="3" name="Content Placeholder 2"/>
          <p:cNvSpPr>
            <a:spLocks noGrp="1"/>
          </p:cNvSpPr>
          <p:nvPr>
            <p:ph sz="quarter" idx="1"/>
          </p:nvPr>
        </p:nvSpPr>
        <p:spPr>
          <a:xfrm>
            <a:off x="581192" y="1925053"/>
            <a:ext cx="11029615" cy="4764505"/>
          </a:xfrm>
        </p:spPr>
        <p:txBody>
          <a:bodyPr>
            <a:normAutofit/>
          </a:bodyPr>
          <a:lstStyle/>
          <a:p>
            <a:r>
              <a:rPr lang="en-US" sz="2000" dirty="0" smtClean="0"/>
              <a:t>The resident/handler is responsible for the care of his/her animal. The animal must be supervised and they must retain full control of the animal at all times while in common areas.</a:t>
            </a:r>
          </a:p>
          <a:p>
            <a:r>
              <a:rPr lang="en-US" sz="2000" dirty="0" smtClean="0"/>
              <a:t>Behavior issues: Dog rears up on back legs, lunges, bared teeth, barks excessively at people other animals. </a:t>
            </a:r>
          </a:p>
          <a:p>
            <a:r>
              <a:rPr lang="en-US" sz="2000" dirty="0" smtClean="0"/>
              <a:t>The resident/handler is also responsible for proper clean up and should always carry equipment necessary to do so. If they are not able to pick up after animal, they must make arrangements for such help.</a:t>
            </a:r>
          </a:p>
          <a:p>
            <a:r>
              <a:rPr lang="en-US" sz="2000" dirty="0" smtClean="0"/>
              <a:t>Resident is responsible for any damages caused by service/companion animal.</a:t>
            </a:r>
          </a:p>
          <a:p>
            <a:r>
              <a:rPr lang="en-US" sz="2000" dirty="0" smtClean="0"/>
              <a:t>If there is a behavior issue with the service/companion animal reach out to PMT prior to addressing the issue for instruction.</a:t>
            </a:r>
            <a:endParaRPr lang="en-US" sz="2000" dirty="0"/>
          </a:p>
          <a:p>
            <a:endParaRPr lang="en-US" dirty="0"/>
          </a:p>
        </p:txBody>
      </p:sp>
    </p:spTree>
    <p:extLst>
      <p:ext uri="{BB962C8B-B14F-4D97-AF65-F5344CB8AC3E}">
        <p14:creationId xmlns:p14="http://schemas.microsoft.com/office/powerpoint/2010/main" val="25115115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Hoarding</a:t>
            </a:r>
            <a:endParaRPr lang="en-US" dirty="0">
              <a:solidFill>
                <a:schemeClr val="bg2"/>
              </a:solidFill>
            </a:endParaRPr>
          </a:p>
        </p:txBody>
      </p:sp>
      <p:sp>
        <p:nvSpPr>
          <p:cNvPr id="3" name="Content Placeholder 2"/>
          <p:cNvSpPr>
            <a:spLocks noGrp="1"/>
          </p:cNvSpPr>
          <p:nvPr>
            <p:ph sz="quarter" idx="1"/>
          </p:nvPr>
        </p:nvSpPr>
        <p:spPr>
          <a:xfrm>
            <a:off x="581192" y="2249905"/>
            <a:ext cx="11029615" cy="4511843"/>
          </a:xfrm>
        </p:spPr>
        <p:txBody>
          <a:bodyPr>
            <a:normAutofit/>
          </a:bodyPr>
          <a:lstStyle/>
          <a:p>
            <a:r>
              <a:rPr lang="en-US" sz="2400" dirty="0"/>
              <a:t>Is </a:t>
            </a:r>
            <a:r>
              <a:rPr lang="en-US" sz="2400" dirty="0" smtClean="0"/>
              <a:t>hoarding </a:t>
            </a:r>
            <a:r>
              <a:rPr lang="en-US" sz="2400" dirty="0"/>
              <a:t>a disability??</a:t>
            </a:r>
          </a:p>
          <a:p>
            <a:r>
              <a:rPr lang="en-US" sz="2000" dirty="0"/>
              <a:t>YES!!! It is considered a mental disability</a:t>
            </a:r>
            <a:r>
              <a:rPr lang="en-US" sz="2000" dirty="0" smtClean="0"/>
              <a:t>.</a:t>
            </a:r>
          </a:p>
          <a:p>
            <a:pPr>
              <a:buFont typeface="Arial" panose="020B0604020202020204" pitchFamily="34" charset="0"/>
              <a:buChar char="•"/>
            </a:pPr>
            <a:r>
              <a:rPr lang="en-US" sz="2000" dirty="0" smtClean="0"/>
              <a:t>How </a:t>
            </a:r>
            <a:r>
              <a:rPr lang="en-US" sz="2000" dirty="0"/>
              <a:t>do you know if it’s hoarding?</a:t>
            </a:r>
          </a:p>
          <a:p>
            <a:pPr marL="0" indent="0">
              <a:buNone/>
            </a:pPr>
            <a:r>
              <a:rPr lang="en-US" sz="2000" dirty="0" smtClean="0"/>
              <a:t>It’s </a:t>
            </a:r>
            <a:r>
              <a:rPr lang="en-US" sz="2000" dirty="0"/>
              <a:t>determined on an individual basis, but if you had a OMG moment and anyone looking at a </a:t>
            </a:r>
            <a:r>
              <a:rPr lang="en-US" sz="2000" dirty="0" smtClean="0"/>
              <a:t>pictures </a:t>
            </a:r>
            <a:r>
              <a:rPr lang="en-US" sz="2000" dirty="0"/>
              <a:t>would too, </a:t>
            </a:r>
            <a:r>
              <a:rPr lang="en-US" sz="2000" dirty="0" smtClean="0"/>
              <a:t>it’s most likely hoarding.</a:t>
            </a:r>
          </a:p>
          <a:p>
            <a:pPr marL="0" indent="0">
              <a:buNone/>
            </a:pPr>
            <a:r>
              <a:rPr lang="en-US" sz="2000" dirty="0" smtClean="0"/>
              <a:t>Can </a:t>
            </a:r>
            <a:r>
              <a:rPr lang="en-US" sz="2000" dirty="0"/>
              <a:t>we just non-renew???</a:t>
            </a:r>
          </a:p>
          <a:p>
            <a:pPr marL="0" indent="0">
              <a:buNone/>
            </a:pPr>
            <a:r>
              <a:rPr lang="en-US" sz="2000" dirty="0" smtClean="0"/>
              <a:t>No, unless there’s another </a:t>
            </a:r>
            <a:r>
              <a:rPr lang="en-US" sz="2000" dirty="0"/>
              <a:t>reason other than hoarding or housekeeping or it </a:t>
            </a:r>
            <a:r>
              <a:rPr lang="en-US" sz="2000" dirty="0" smtClean="0"/>
              <a:t>could </a:t>
            </a:r>
            <a:r>
              <a:rPr lang="en-US" sz="2000" dirty="0"/>
              <a:t>be considered retaliation.</a:t>
            </a:r>
          </a:p>
          <a:p>
            <a:pPr>
              <a:buFont typeface="Arial" panose="020B0604020202020204" pitchFamily="34" charset="0"/>
              <a:buChar char="•"/>
            </a:pPr>
            <a:r>
              <a:rPr lang="en-US" sz="2000" dirty="0" smtClean="0"/>
              <a:t>What </a:t>
            </a:r>
            <a:r>
              <a:rPr lang="en-US" sz="2000" dirty="0"/>
              <a:t>does this mean</a:t>
            </a:r>
            <a:r>
              <a:rPr lang="en-US" sz="2000" dirty="0" smtClean="0"/>
              <a:t>?  We may need </a:t>
            </a:r>
            <a:r>
              <a:rPr lang="en-US" sz="2000" dirty="0"/>
              <a:t>to make reasonable accommodations.</a:t>
            </a:r>
          </a:p>
          <a:p>
            <a:pPr marL="0" indent="0">
              <a:buNone/>
            </a:pPr>
            <a:endParaRPr lang="en-US" sz="2000" dirty="0" smtClean="0"/>
          </a:p>
          <a:p>
            <a:endParaRPr lang="en-US" dirty="0"/>
          </a:p>
        </p:txBody>
      </p:sp>
    </p:spTree>
    <p:extLst>
      <p:ext uri="{BB962C8B-B14F-4D97-AF65-F5344CB8AC3E}">
        <p14:creationId xmlns:p14="http://schemas.microsoft.com/office/powerpoint/2010/main" val="304787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t>What are the federal 7 protected classes</a:t>
            </a:r>
            <a:endParaRPr lang="en-US" dirty="0"/>
          </a:p>
        </p:txBody>
      </p:sp>
      <p:sp>
        <p:nvSpPr>
          <p:cNvPr id="3" name="Content Placeholder 2"/>
          <p:cNvSpPr>
            <a:spLocks noGrp="1"/>
          </p:cNvSpPr>
          <p:nvPr>
            <p:ph idx="1"/>
          </p:nvPr>
        </p:nvSpPr>
        <p:spPr/>
        <p:txBody>
          <a:bodyPr>
            <a:normAutofit/>
          </a:bodyPr>
          <a:lstStyle/>
          <a:p>
            <a:r>
              <a:rPr lang="en-US" sz="2800" dirty="0" smtClean="0"/>
              <a:t>Race, Color, Religion, Sex, Handicap, Familial Status, National Origin.</a:t>
            </a:r>
          </a:p>
          <a:p>
            <a:r>
              <a:rPr lang="en-US" b="1" dirty="0" smtClean="0"/>
              <a:t>FAMILIAL STATUS</a:t>
            </a:r>
            <a:endParaRPr lang="en-US" dirty="0" smtClean="0"/>
          </a:p>
          <a:p>
            <a:pPr marL="0" indent="0">
              <a:buNone/>
            </a:pPr>
            <a:r>
              <a:rPr lang="en-US" dirty="0" smtClean="0"/>
              <a:t>One </a:t>
            </a:r>
            <a:r>
              <a:rPr lang="en-US" dirty="0"/>
              <a:t>or more individuals, who have not attained the age of 18, permanently with a parent or another person having legal custody of individuals.</a:t>
            </a:r>
          </a:p>
          <a:p>
            <a:pPr marL="0" indent="0">
              <a:buNone/>
            </a:pPr>
            <a:r>
              <a:rPr lang="en-US" dirty="0" smtClean="0"/>
              <a:t>Any </a:t>
            </a:r>
            <a:r>
              <a:rPr lang="en-US" dirty="0"/>
              <a:t>person who is pregnant or is in the process of securing legal custody of any individual(s) who have not attained the age of 18.</a:t>
            </a:r>
          </a:p>
          <a:p>
            <a:r>
              <a:rPr lang="en-US" b="1" dirty="0" smtClean="0"/>
              <a:t>NATIONAL </a:t>
            </a:r>
            <a:r>
              <a:rPr lang="en-US" b="1" dirty="0"/>
              <a:t>ORIGIN</a:t>
            </a:r>
          </a:p>
          <a:p>
            <a:pPr marL="0" indent="0">
              <a:buNone/>
            </a:pPr>
            <a:r>
              <a:rPr lang="en-US" dirty="0"/>
              <a:t>Discriminate against people because they are from a particular country or part of the world, because of ethnicity or accent,  or appear to be of a certain ethnic background but are not.</a:t>
            </a:r>
          </a:p>
        </p:txBody>
      </p:sp>
    </p:spTree>
    <p:extLst>
      <p:ext uri="{BB962C8B-B14F-4D97-AF65-F5344CB8AC3E}">
        <p14:creationId xmlns:p14="http://schemas.microsoft.com/office/powerpoint/2010/main" val="34898934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par>
                          <p:cTn id="21" fill="hold">
                            <p:stCondLst>
                              <p:cond delay="500"/>
                            </p:stCondLst>
                            <p:childTnLst>
                              <p:par>
                                <p:cTn id="22" presetID="1" presetClass="entr" presetSubtype="0"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Best Practices</a:t>
            </a:r>
            <a:endParaRPr lang="en-US" dirty="0">
              <a:solidFill>
                <a:schemeClr val="bg2"/>
              </a:solidFill>
            </a:endParaRPr>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US" sz="2400" dirty="0" smtClean="0"/>
              <a:t>Don’t confuse housekeeping issue with hoarding.</a:t>
            </a:r>
          </a:p>
          <a:p>
            <a:pPr>
              <a:buFont typeface="Courier New" panose="02070309020205020404" pitchFamily="49" charset="0"/>
              <a:buChar char="o"/>
            </a:pPr>
            <a:r>
              <a:rPr lang="en-US" sz="2400" dirty="0" smtClean="0"/>
              <a:t>Communication between maintenance and office, we should know when housekeeping is getting out of hand.</a:t>
            </a:r>
          </a:p>
          <a:p>
            <a:pPr>
              <a:buFont typeface="Courier New" panose="02070309020205020404" pitchFamily="49" charset="0"/>
              <a:buChar char="o"/>
            </a:pPr>
            <a:r>
              <a:rPr lang="en-US" sz="2400" dirty="0" smtClean="0"/>
              <a:t>Inspections-Between pest control and annual inspections it should not reach a level of hoarding.</a:t>
            </a:r>
          </a:p>
          <a:p>
            <a:pPr>
              <a:buFont typeface="Courier New" panose="02070309020205020404" pitchFamily="49" charset="0"/>
              <a:buChar char="o"/>
            </a:pPr>
            <a:r>
              <a:rPr lang="en-US" sz="2400" dirty="0" smtClean="0"/>
              <a:t>Communicate via phone with PM if there is a question regarding this matter.</a:t>
            </a:r>
          </a:p>
          <a:p>
            <a:endParaRPr lang="en-US" sz="2400" dirty="0"/>
          </a:p>
          <a:p>
            <a:endParaRPr lang="en-US" sz="2000" dirty="0"/>
          </a:p>
        </p:txBody>
      </p:sp>
    </p:spTree>
    <p:extLst>
      <p:ext uri="{BB962C8B-B14F-4D97-AF65-F5344CB8AC3E}">
        <p14:creationId xmlns:p14="http://schemas.microsoft.com/office/powerpoint/2010/main" val="33198747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cene3d>
            <a:camera prst="orthographicFront"/>
            <a:lightRig rig="threePt" dir="t"/>
          </a:scene3d>
          <a:sp3d>
            <a:bevelT/>
          </a:sp3d>
        </p:spPr>
        <p:txBody>
          <a:bodyPr/>
          <a:lstStyle/>
          <a:p>
            <a:r>
              <a:rPr lang="en-US" dirty="0" smtClean="0"/>
              <a:t>VAWA</a:t>
            </a:r>
            <a:br>
              <a:rPr lang="en-US" dirty="0" smtClean="0"/>
            </a:br>
            <a:r>
              <a:rPr lang="en-US" dirty="0" smtClean="0"/>
              <a:t>Violence </a:t>
            </a:r>
            <a:r>
              <a:rPr lang="en-US" dirty="0"/>
              <a:t>Against Women Act</a:t>
            </a:r>
          </a:p>
        </p:txBody>
      </p:sp>
      <p:sp>
        <p:nvSpPr>
          <p:cNvPr id="3" name="Subtitle 2"/>
          <p:cNvSpPr>
            <a:spLocks noGrp="1"/>
          </p:cNvSpPr>
          <p:nvPr>
            <p:ph type="subTitle" idx="1"/>
          </p:nvPr>
        </p:nvSpPr>
        <p:spPr/>
        <p:txBody>
          <a:bodyPr/>
          <a:lstStyle/>
          <a:p>
            <a:r>
              <a:rPr lang="en-US" dirty="0" smtClean="0"/>
              <a:t>Law and Best Practices</a:t>
            </a:r>
            <a:endParaRPr lang="en-US" dirty="0"/>
          </a:p>
        </p:txBody>
      </p:sp>
    </p:spTree>
    <p:extLst>
      <p:ext uri="{BB962C8B-B14F-4D97-AF65-F5344CB8AC3E}">
        <p14:creationId xmlns:p14="http://schemas.microsoft.com/office/powerpoint/2010/main" val="2830175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a:solidFill>
                  <a:schemeClr val="bg2"/>
                </a:solidFill>
              </a:rPr>
              <a:t>VAWA-Violence Against Women Act</a:t>
            </a:r>
          </a:p>
        </p:txBody>
      </p:sp>
      <p:sp>
        <p:nvSpPr>
          <p:cNvPr id="3" name="Content Placeholder 2"/>
          <p:cNvSpPr>
            <a:spLocks noGrp="1"/>
          </p:cNvSpPr>
          <p:nvPr>
            <p:ph sz="quarter" idx="1"/>
          </p:nvPr>
        </p:nvSpPr>
        <p:spPr>
          <a:xfrm>
            <a:off x="581192" y="2286000"/>
            <a:ext cx="11029615" cy="4439653"/>
          </a:xfrm>
        </p:spPr>
        <p:txBody>
          <a:bodyPr>
            <a:normAutofit lnSpcReduction="10000"/>
          </a:bodyPr>
          <a:lstStyle/>
          <a:p>
            <a:r>
              <a:rPr lang="en-US" sz="2000" dirty="0"/>
              <a:t>Protects how victims of past or ongoing domestic </a:t>
            </a:r>
            <a:r>
              <a:rPr lang="en-US" sz="2000" dirty="0" smtClean="0"/>
              <a:t>violence, </a:t>
            </a:r>
            <a:r>
              <a:rPr lang="en-US" sz="2000" dirty="0"/>
              <a:t>dating violence, </a:t>
            </a:r>
            <a:r>
              <a:rPr lang="en-US" sz="2000" dirty="0" smtClean="0"/>
              <a:t>or stalking for those women who live in public housing authorities or Section 8 HUD Programs.</a:t>
            </a:r>
          </a:p>
          <a:p>
            <a:endParaRPr lang="en-US" sz="2000" dirty="0" smtClean="0"/>
          </a:p>
          <a:p>
            <a:r>
              <a:rPr lang="en-US" sz="2000" dirty="0" smtClean="0"/>
              <a:t>What does this mean to the market properties?</a:t>
            </a:r>
          </a:p>
          <a:p>
            <a:pPr marL="0" indent="0">
              <a:buNone/>
            </a:pPr>
            <a:r>
              <a:rPr lang="en-US" sz="2000" dirty="0" smtClean="0"/>
              <a:t>It means we are not bound to the VAWA guidelines set by HUD, however we need to be prepared to handle this type of situation.</a:t>
            </a:r>
          </a:p>
          <a:p>
            <a:pPr marL="0" indent="0">
              <a:buNone/>
            </a:pPr>
            <a:endParaRPr lang="en-US" sz="2000" dirty="0" smtClean="0"/>
          </a:p>
          <a:p>
            <a:r>
              <a:rPr lang="en-US" sz="2000" dirty="0" smtClean="0"/>
              <a:t>You need to find out if your State or City has a defined law regarding domestic violence, dating, or stalking.</a:t>
            </a:r>
          </a:p>
          <a:p>
            <a:endParaRPr lang="en-US" sz="2000" dirty="0" smtClean="0"/>
          </a:p>
          <a:p>
            <a:pPr marL="0" indent="0">
              <a:buNone/>
            </a:pPr>
            <a:r>
              <a:rPr lang="en-US" sz="2000" dirty="0" smtClean="0"/>
              <a:t>Texas is the only one I found any information on.</a:t>
            </a:r>
          </a:p>
          <a:p>
            <a:endParaRPr lang="en-US" sz="2000" dirty="0" smtClean="0"/>
          </a:p>
          <a:p>
            <a:endParaRPr lang="en-US" dirty="0"/>
          </a:p>
        </p:txBody>
      </p:sp>
    </p:spTree>
    <p:extLst>
      <p:ext uri="{BB962C8B-B14F-4D97-AF65-F5344CB8AC3E}">
        <p14:creationId xmlns:p14="http://schemas.microsoft.com/office/powerpoint/2010/main" val="10919781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RTA/AMH                                   VAWA</a:t>
            </a:r>
            <a:endParaRPr lang="en-US" dirty="0"/>
          </a:p>
        </p:txBody>
      </p:sp>
      <p:sp>
        <p:nvSpPr>
          <p:cNvPr id="3" name="Content Placeholder 2"/>
          <p:cNvSpPr>
            <a:spLocks noGrp="1"/>
          </p:cNvSpPr>
          <p:nvPr>
            <p:ph sz="half" idx="1"/>
          </p:nvPr>
        </p:nvSpPr>
        <p:spPr/>
        <p:txBody>
          <a:bodyPr/>
          <a:lstStyle/>
          <a:p>
            <a:pPr marL="0" indent="0">
              <a:buNone/>
            </a:pPr>
            <a:r>
              <a:rPr lang="en-US" b="1" dirty="0" smtClean="0"/>
              <a:t>VAWA Forms</a:t>
            </a:r>
          </a:p>
          <a:p>
            <a:r>
              <a:rPr lang="en-US" dirty="0" smtClean="0"/>
              <a:t>HUD-5380 Notice of Occupancy Rights </a:t>
            </a:r>
          </a:p>
          <a:p>
            <a:r>
              <a:rPr lang="en-US" dirty="0" smtClean="0"/>
              <a:t>HUD-5381 Model Emergency Transfer Plan</a:t>
            </a:r>
          </a:p>
          <a:p>
            <a:r>
              <a:rPr lang="en-US" dirty="0" smtClean="0"/>
              <a:t>HUD-5382 Certification of Domestic Violence</a:t>
            </a:r>
          </a:p>
          <a:p>
            <a:r>
              <a:rPr lang="en-US" dirty="0" smtClean="0"/>
              <a:t>HUD-8383 Emergency Transfer Request</a:t>
            </a:r>
          </a:p>
          <a:p>
            <a:r>
              <a:rPr lang="en-US" dirty="0" smtClean="0"/>
              <a:t>HUD-91067 VAWA Lease Addendum</a:t>
            </a:r>
            <a:endParaRPr lang="en-US" dirty="0"/>
          </a:p>
        </p:txBody>
      </p:sp>
      <p:sp>
        <p:nvSpPr>
          <p:cNvPr id="4" name="Content Placeholder 3"/>
          <p:cNvSpPr>
            <a:spLocks noGrp="1"/>
          </p:cNvSpPr>
          <p:nvPr>
            <p:ph sz="half" idx="2"/>
          </p:nvPr>
        </p:nvSpPr>
        <p:spPr>
          <a:xfrm>
            <a:off x="6188417" y="2228003"/>
            <a:ext cx="5422392" cy="4437492"/>
          </a:xfrm>
        </p:spPr>
        <p:txBody>
          <a:bodyPr/>
          <a:lstStyle/>
          <a:p>
            <a:pPr marL="0" indent="0">
              <a:buNone/>
            </a:pPr>
            <a:endParaRPr lang="en-US" b="1" dirty="0" smtClean="0"/>
          </a:p>
          <a:p>
            <a:pPr marL="0" indent="0">
              <a:buNone/>
            </a:pPr>
            <a:r>
              <a:rPr lang="en-US" dirty="0" smtClean="0"/>
              <a:t>Resident receives HUD forms 5380 and 5382 at</a:t>
            </a:r>
          </a:p>
          <a:p>
            <a:r>
              <a:rPr lang="en-US" dirty="0" smtClean="0"/>
              <a:t>Move in</a:t>
            </a:r>
          </a:p>
          <a:p>
            <a:r>
              <a:rPr lang="en-US" dirty="0" smtClean="0"/>
              <a:t>AR</a:t>
            </a:r>
          </a:p>
          <a:p>
            <a:r>
              <a:rPr lang="en-US" dirty="0" smtClean="0"/>
              <a:t>Renewal</a:t>
            </a:r>
          </a:p>
          <a:p>
            <a:r>
              <a:rPr lang="en-US" dirty="0" smtClean="0"/>
              <a:t>With initial notice for Eviction and or Termination for </a:t>
            </a:r>
            <a:r>
              <a:rPr lang="en-US" b="1" dirty="0" smtClean="0"/>
              <a:t>each</a:t>
            </a:r>
            <a:r>
              <a:rPr lang="en-US" dirty="0" smtClean="0"/>
              <a:t> action of occurance.</a:t>
            </a:r>
          </a:p>
          <a:p>
            <a:r>
              <a:rPr lang="en-US" b="1" dirty="0" smtClean="0"/>
              <a:t>Create an Emergency Transfer Plan-</a:t>
            </a:r>
          </a:p>
          <a:p>
            <a:pPr marL="0" indent="0">
              <a:buNone/>
            </a:pPr>
            <a:r>
              <a:rPr lang="en-US" b="1" dirty="0" smtClean="0"/>
              <a:t>And must be able to live by it.</a:t>
            </a:r>
            <a:endParaRPr lang="en-US" b="1" dirty="0"/>
          </a:p>
        </p:txBody>
      </p:sp>
    </p:spTree>
    <p:extLst>
      <p:ext uri="{BB962C8B-B14F-4D97-AF65-F5344CB8AC3E}">
        <p14:creationId xmlns:p14="http://schemas.microsoft.com/office/powerpoint/2010/main" val="2865025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VAWA-Violence Against Women Act</a:t>
            </a:r>
            <a:endParaRPr lang="en-US" dirty="0">
              <a:solidFill>
                <a:schemeClr val="bg2"/>
              </a:solidFill>
            </a:endParaRPr>
          </a:p>
        </p:txBody>
      </p:sp>
      <p:sp>
        <p:nvSpPr>
          <p:cNvPr id="3" name="Content Placeholder 2"/>
          <p:cNvSpPr>
            <a:spLocks noGrp="1"/>
          </p:cNvSpPr>
          <p:nvPr>
            <p:ph sz="quarter" idx="1"/>
          </p:nvPr>
        </p:nvSpPr>
        <p:spPr/>
        <p:txBody>
          <a:bodyPr>
            <a:normAutofit/>
          </a:bodyPr>
          <a:lstStyle/>
          <a:p>
            <a:r>
              <a:rPr lang="en-US" sz="2000" b="1" dirty="0" smtClean="0"/>
              <a:t>You should not:</a:t>
            </a:r>
          </a:p>
          <a:p>
            <a:pPr marL="457200" indent="-457200">
              <a:buFont typeface="+mj-lt"/>
              <a:buAutoNum type="arabicPeriod"/>
            </a:pPr>
            <a:r>
              <a:rPr lang="en-US" sz="2000" dirty="0" smtClean="0"/>
              <a:t>Refuse to rent to an applicant solely because the applicant is, or has been a victim of domestic violence, dating violence or stalking.</a:t>
            </a:r>
          </a:p>
          <a:p>
            <a:pPr marL="457200" indent="-457200">
              <a:buFont typeface="+mj-lt"/>
              <a:buAutoNum type="arabicPeriod"/>
            </a:pPr>
            <a:r>
              <a:rPr lang="en-US" sz="2000" dirty="0" smtClean="0"/>
              <a:t>Evict a resident who is the victim of domestic violence, dating violence, or stalking because of threats or violent acts committed against the victim-even if they took place on the property, and even if they were inflicted by a household member or a guest.</a:t>
            </a:r>
          </a:p>
          <a:p>
            <a:pPr marL="457200" indent="-457200">
              <a:buFont typeface="+mj-lt"/>
              <a:buAutoNum type="arabicPeriod"/>
            </a:pPr>
            <a:r>
              <a:rPr lang="en-US" sz="2000" dirty="0" smtClean="0"/>
              <a:t>Hold a resident who is a victim of domestic violence, dating violence, or stalking to a higher standard than other residents in any way (noise, damage to the unit, etc.)</a:t>
            </a:r>
          </a:p>
          <a:p>
            <a:endParaRPr lang="en-US" sz="2000" dirty="0"/>
          </a:p>
        </p:txBody>
      </p:sp>
    </p:spTree>
    <p:extLst>
      <p:ext uri="{BB962C8B-B14F-4D97-AF65-F5344CB8AC3E}">
        <p14:creationId xmlns:p14="http://schemas.microsoft.com/office/powerpoint/2010/main" val="21029950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a:solidFill>
                  <a:schemeClr val="bg2"/>
                </a:solidFill>
              </a:rPr>
              <a:t>VAWA-Violence Against Women Act</a:t>
            </a:r>
          </a:p>
        </p:txBody>
      </p:sp>
      <p:sp>
        <p:nvSpPr>
          <p:cNvPr id="3" name="Content Placeholder 2"/>
          <p:cNvSpPr>
            <a:spLocks noGrp="1"/>
          </p:cNvSpPr>
          <p:nvPr>
            <p:ph sz="quarter" idx="1"/>
          </p:nvPr>
        </p:nvSpPr>
        <p:spPr/>
        <p:txBody>
          <a:bodyPr/>
          <a:lstStyle/>
          <a:p>
            <a:r>
              <a:rPr lang="en-US" sz="2800" dirty="0"/>
              <a:t>Exception to evict</a:t>
            </a:r>
          </a:p>
          <a:p>
            <a:pPr marL="457200" indent="-457200">
              <a:buFont typeface="+mj-lt"/>
              <a:buAutoNum type="arabicPeriod"/>
            </a:pPr>
            <a:r>
              <a:rPr lang="en-US" sz="2800" dirty="0"/>
              <a:t>The violence poses and actual or immediate threat to other residents or employees if the victim is not evicted</a:t>
            </a:r>
            <a:r>
              <a:rPr lang="en-US" sz="2800" dirty="0" smtClean="0"/>
              <a:t>. (</a:t>
            </a:r>
            <a:r>
              <a:rPr lang="en-US" sz="2800" dirty="0" smtClean="0">
                <a:solidFill>
                  <a:schemeClr val="tx1">
                    <a:lumMod val="50000"/>
                    <a:lumOff val="50000"/>
                  </a:schemeClr>
                </a:solidFill>
              </a:rPr>
              <a:t>Very grey area)</a:t>
            </a:r>
            <a:endParaRPr lang="en-US" sz="2800" dirty="0"/>
          </a:p>
          <a:p>
            <a:pPr marL="457200" indent="-457200">
              <a:buFont typeface="+mj-lt"/>
              <a:buAutoNum type="arabicPeriod"/>
            </a:pPr>
            <a:r>
              <a:rPr lang="en-US" sz="2800" dirty="0"/>
              <a:t>The resident has violated the lease in a way that is not related to domestic violence, and you would evict any other resident who committed the same violation.</a:t>
            </a:r>
          </a:p>
          <a:p>
            <a:pPr marL="457200" indent="-457200">
              <a:buFont typeface="+mj-lt"/>
              <a:buAutoNum type="arabicPeriod"/>
            </a:pPr>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18693422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274" y="770021"/>
            <a:ext cx="8582526" cy="577515"/>
          </a:xfrm>
          <a:scene3d>
            <a:camera prst="orthographicFront"/>
            <a:lightRig rig="threePt" dir="t"/>
          </a:scene3d>
          <a:sp3d>
            <a:bevelT/>
          </a:sp3d>
        </p:spPr>
        <p:txBody>
          <a:bodyPr/>
          <a:lstStyle/>
          <a:p>
            <a:r>
              <a:rPr lang="en-US" dirty="0" smtClean="0">
                <a:solidFill>
                  <a:schemeClr val="bg2"/>
                </a:solidFill>
              </a:rPr>
              <a:t>Best practices when reported</a:t>
            </a:r>
            <a:endParaRPr lang="en-US" dirty="0">
              <a:solidFill>
                <a:schemeClr val="bg2"/>
              </a:solidFill>
            </a:endParaRPr>
          </a:p>
        </p:txBody>
      </p:sp>
      <p:sp>
        <p:nvSpPr>
          <p:cNvPr id="3" name="Content Placeholder 2"/>
          <p:cNvSpPr>
            <a:spLocks noGrp="1"/>
          </p:cNvSpPr>
          <p:nvPr>
            <p:ph sz="quarter" idx="1"/>
          </p:nvPr>
        </p:nvSpPr>
        <p:spPr>
          <a:xfrm>
            <a:off x="950495" y="2153653"/>
            <a:ext cx="10359189" cy="4320299"/>
          </a:xfrm>
        </p:spPr>
        <p:txBody>
          <a:bodyPr>
            <a:normAutofit fontScale="92500" lnSpcReduction="10000"/>
          </a:bodyPr>
          <a:lstStyle/>
          <a:p>
            <a:pPr marL="0" indent="0">
              <a:buNone/>
            </a:pPr>
            <a:r>
              <a:rPr lang="en-US" dirty="0" smtClean="0">
                <a:solidFill>
                  <a:srgbClr val="FFC000"/>
                </a:solidFill>
              </a:rPr>
              <a:t>1. </a:t>
            </a:r>
            <a:r>
              <a:rPr lang="en-US" dirty="0" smtClean="0"/>
              <a:t>You can </a:t>
            </a:r>
            <a:r>
              <a:rPr lang="en-US" dirty="0"/>
              <a:t>ask for certification that the person is a victim of </a:t>
            </a:r>
            <a:r>
              <a:rPr lang="en-US" dirty="0" smtClean="0"/>
              <a:t>violence</a:t>
            </a:r>
            <a:r>
              <a:rPr lang="en-US" dirty="0"/>
              <a:t>. </a:t>
            </a:r>
            <a:endParaRPr lang="en-US" dirty="0" smtClean="0"/>
          </a:p>
          <a:p>
            <a:pPr marL="0" indent="0">
              <a:buNone/>
            </a:pPr>
            <a:r>
              <a:rPr lang="en-US" sz="1600" dirty="0"/>
              <a:t>This request should be made in writing and give victim at least 14 days to gather documentation in public housing. There is a 6 month window to report</a:t>
            </a:r>
            <a:r>
              <a:rPr lang="en-US" sz="1600" dirty="0" smtClean="0"/>
              <a:t>. </a:t>
            </a:r>
            <a:endParaRPr lang="en-US" sz="1600" dirty="0"/>
          </a:p>
          <a:p>
            <a:pPr marL="0" indent="0">
              <a:buNone/>
            </a:pPr>
            <a:r>
              <a:rPr lang="en-US" dirty="0" smtClean="0">
                <a:solidFill>
                  <a:srgbClr val="FFC000"/>
                </a:solidFill>
              </a:rPr>
              <a:t>2. </a:t>
            </a:r>
            <a:r>
              <a:rPr lang="en-US" dirty="0" smtClean="0"/>
              <a:t>Confidentiality- </a:t>
            </a:r>
            <a:r>
              <a:rPr lang="en-US" dirty="0"/>
              <a:t>Do not discuss with </a:t>
            </a:r>
            <a:r>
              <a:rPr lang="en-US" dirty="0" smtClean="0"/>
              <a:t>anyone, need to know basis with staff. HUD property must keep a separate file for report and store in secured area separate from resident file.</a:t>
            </a:r>
          </a:p>
          <a:p>
            <a:pPr marL="0" indent="0">
              <a:buNone/>
            </a:pPr>
            <a:r>
              <a:rPr lang="en-US" dirty="0" smtClean="0">
                <a:solidFill>
                  <a:srgbClr val="FFC000"/>
                </a:solidFill>
              </a:rPr>
              <a:t>3. </a:t>
            </a:r>
            <a:r>
              <a:rPr lang="en-US" dirty="0" smtClean="0"/>
              <a:t>Resident must give written notice, in which they state the plan to terminate lease, minimum 30 day notice.</a:t>
            </a:r>
            <a:endParaRPr lang="en-US" dirty="0" smtClean="0">
              <a:solidFill>
                <a:srgbClr val="FFC000"/>
              </a:solidFill>
            </a:endParaRPr>
          </a:p>
          <a:p>
            <a:pPr marL="0" indent="0">
              <a:buNone/>
            </a:pPr>
            <a:r>
              <a:rPr lang="en-US" sz="1600" dirty="0"/>
              <a:t>Resident is not required to stay in the unit.</a:t>
            </a:r>
          </a:p>
          <a:p>
            <a:pPr marL="0" indent="0">
              <a:buNone/>
            </a:pPr>
            <a:r>
              <a:rPr lang="en-US" dirty="0" smtClean="0">
                <a:solidFill>
                  <a:srgbClr val="FFC000"/>
                </a:solidFill>
              </a:rPr>
              <a:t>4. </a:t>
            </a:r>
            <a:r>
              <a:rPr lang="en-US" dirty="0" smtClean="0"/>
              <a:t>Resident needs to completely vacate apartment on the date indicated, return keys, and remove all belongings.</a:t>
            </a:r>
          </a:p>
          <a:p>
            <a:pPr marL="0" indent="0">
              <a:buNone/>
            </a:pPr>
            <a:r>
              <a:rPr lang="en-US" dirty="0" smtClean="0">
                <a:solidFill>
                  <a:srgbClr val="FFC000"/>
                </a:solidFill>
              </a:rPr>
              <a:t>5. </a:t>
            </a:r>
            <a:r>
              <a:rPr lang="en-US" dirty="0" smtClean="0"/>
              <a:t>Resident is still liable to pay all balances currently owed including damages up to and including the 30 day notice period only.</a:t>
            </a:r>
            <a:r>
              <a:rPr lang="en-US" dirty="0" smtClean="0">
                <a:solidFill>
                  <a:srgbClr val="FFC000"/>
                </a:solidFill>
              </a:rPr>
              <a:t> </a:t>
            </a:r>
          </a:p>
          <a:p>
            <a:pPr marL="0" indent="0">
              <a:buNone/>
            </a:pPr>
            <a:r>
              <a:rPr lang="en-US" sz="2100" dirty="0" smtClean="0"/>
              <a:t>If </a:t>
            </a:r>
            <a:r>
              <a:rPr lang="en-US" sz="2100" dirty="0"/>
              <a:t>abuser is also on lease, the abused will only need to provide protection order or other documentation to be released. In order to protect both resident and property</a:t>
            </a:r>
            <a:r>
              <a:rPr lang="en-US" sz="2100" dirty="0" smtClean="0"/>
              <a:t>,  </a:t>
            </a:r>
            <a:r>
              <a:rPr lang="en-US" sz="2100" dirty="0"/>
              <a:t>VAWA gives the ability to split a lease in order to evict an abuser from a household in public housing</a:t>
            </a:r>
            <a:endParaRPr lang="en-US" sz="2100" dirty="0">
              <a:solidFill>
                <a:srgbClr val="FFC000"/>
              </a:solidFill>
            </a:endParaRPr>
          </a:p>
        </p:txBody>
      </p:sp>
    </p:spTree>
    <p:extLst>
      <p:ext uri="{BB962C8B-B14F-4D97-AF65-F5344CB8AC3E}">
        <p14:creationId xmlns:p14="http://schemas.microsoft.com/office/powerpoint/2010/main" val="39888403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473450"/>
            <a:ext cx="11029950" cy="987425"/>
          </a:xfrm>
          <a:scene3d>
            <a:camera prst="isometricOffAxis1Right"/>
            <a:lightRig rig="threePt" dir="tl">
              <a:rot lat="0" lon="0" rev="1200000"/>
            </a:lightRig>
          </a:scene3d>
          <a:sp3d>
            <a:bevelT w="38100" h="50800"/>
          </a:sp3d>
        </p:spPr>
        <p:style>
          <a:lnRef idx="0">
            <a:schemeClr val="accent1"/>
          </a:lnRef>
          <a:fillRef idx="3">
            <a:schemeClr val="accent1"/>
          </a:fillRef>
          <a:effectRef idx="3">
            <a:schemeClr val="accent1"/>
          </a:effectRef>
          <a:fontRef idx="minor">
            <a:schemeClr val="lt1"/>
          </a:fontRef>
        </p:style>
        <p:txBody>
          <a:bodyPr>
            <a:normAutofit/>
          </a:bodyPr>
          <a:lstStyle/>
          <a:p>
            <a:r>
              <a:rPr lang="en-US" sz="3200" dirty="0" smtClean="0">
                <a:solidFill>
                  <a:schemeClr val="bg2"/>
                </a:solidFill>
              </a:rPr>
              <a:t>Questions?</a:t>
            </a:r>
            <a:endParaRPr lang="en-US" sz="3200" dirty="0">
              <a:solidFill>
                <a:schemeClr val="bg2"/>
              </a:solidFill>
            </a:endParaRPr>
          </a:p>
        </p:txBody>
      </p:sp>
    </p:spTree>
    <p:extLst>
      <p:ext uri="{BB962C8B-B14F-4D97-AF65-F5344CB8AC3E}">
        <p14:creationId xmlns:p14="http://schemas.microsoft.com/office/powerpoint/2010/main" val="250911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Trivia time!!!</a:t>
            </a:r>
            <a:endParaRPr lang="en-US" sz="40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639865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77715" y="1503947"/>
            <a:ext cx="7909130" cy="830997"/>
          </a:xfrm>
          <a:prstGeom prst="rect">
            <a:avLst/>
          </a:prstGeom>
          <a:noFill/>
        </p:spPr>
        <p:txBody>
          <a:bodyPr wrap="square" rtlCol="0">
            <a:spAutoFit/>
          </a:bodyPr>
          <a:lstStyle/>
          <a:p>
            <a:r>
              <a:rPr lang="en-US" sz="2400" dirty="0" smtClean="0"/>
              <a:t>Which of the following are part of the 7 federal protected classes?</a:t>
            </a:r>
            <a:endParaRPr lang="en-US" sz="2400" dirty="0"/>
          </a:p>
        </p:txBody>
      </p:sp>
      <p:sp>
        <p:nvSpPr>
          <p:cNvPr id="5" name="TextBox 4"/>
          <p:cNvSpPr txBox="1"/>
          <p:nvPr/>
        </p:nvSpPr>
        <p:spPr>
          <a:xfrm>
            <a:off x="2177716" y="3236495"/>
            <a:ext cx="1508105" cy="461665"/>
          </a:xfrm>
          <a:prstGeom prst="rect">
            <a:avLst/>
          </a:prstGeom>
          <a:noFill/>
        </p:spPr>
        <p:txBody>
          <a:bodyPr wrap="none" rtlCol="0">
            <a:spAutoFit/>
          </a:bodyPr>
          <a:lstStyle/>
          <a:p>
            <a:r>
              <a:rPr lang="en-US" dirty="0" smtClean="0"/>
              <a:t>A</a:t>
            </a:r>
            <a:r>
              <a:rPr lang="en-US" sz="2400" dirty="0" smtClean="0"/>
              <a:t>.        Age</a:t>
            </a:r>
            <a:endParaRPr lang="en-US" sz="2400" dirty="0"/>
          </a:p>
        </p:txBody>
      </p:sp>
      <p:sp>
        <p:nvSpPr>
          <p:cNvPr id="6" name="TextBox 5"/>
          <p:cNvSpPr txBox="1"/>
          <p:nvPr/>
        </p:nvSpPr>
        <p:spPr>
          <a:xfrm>
            <a:off x="2177715" y="4102768"/>
            <a:ext cx="2310063" cy="461665"/>
          </a:xfrm>
          <a:prstGeom prst="rect">
            <a:avLst/>
          </a:prstGeom>
          <a:noFill/>
        </p:spPr>
        <p:txBody>
          <a:bodyPr wrap="square" rtlCol="0">
            <a:spAutoFit/>
          </a:bodyPr>
          <a:lstStyle/>
          <a:p>
            <a:r>
              <a:rPr lang="en-US" dirty="0" smtClean="0"/>
              <a:t>B</a:t>
            </a:r>
            <a:r>
              <a:rPr lang="en-US" sz="2400" dirty="0" smtClean="0"/>
              <a:t>.        Sex</a:t>
            </a:r>
            <a:endParaRPr lang="en-US" sz="2400" dirty="0"/>
          </a:p>
        </p:txBody>
      </p:sp>
      <p:sp>
        <p:nvSpPr>
          <p:cNvPr id="7" name="TextBox 6"/>
          <p:cNvSpPr txBox="1"/>
          <p:nvPr/>
        </p:nvSpPr>
        <p:spPr>
          <a:xfrm>
            <a:off x="2177717" y="5221704"/>
            <a:ext cx="1913020" cy="461665"/>
          </a:xfrm>
          <a:prstGeom prst="rect">
            <a:avLst/>
          </a:prstGeom>
          <a:noFill/>
        </p:spPr>
        <p:txBody>
          <a:bodyPr wrap="square" rtlCol="0">
            <a:spAutoFit/>
          </a:bodyPr>
          <a:lstStyle/>
          <a:p>
            <a:r>
              <a:rPr lang="en-US" dirty="0" smtClean="0"/>
              <a:t>C</a:t>
            </a:r>
            <a:r>
              <a:rPr lang="en-US" sz="2400" dirty="0" smtClean="0"/>
              <a:t>.       Both</a:t>
            </a:r>
            <a:endParaRPr lang="en-US" sz="2400" dirty="0"/>
          </a:p>
        </p:txBody>
      </p:sp>
    </p:spTree>
    <p:extLst>
      <p:ext uri="{BB962C8B-B14F-4D97-AF65-F5344CB8AC3E}">
        <p14:creationId xmlns:p14="http://schemas.microsoft.com/office/powerpoint/2010/main" val="2071508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250"/>
                                  </p:stCondLst>
                                  <p:iterate type="lt">
                                    <p:tmAbs val="0"/>
                                  </p:iterate>
                                  <p:childTnLst>
                                    <p:set>
                                      <p:cBhvr override="childStyle">
                                        <p:cTn id="6" dur="3250"/>
                                        <p:tgtEl>
                                          <p:spTgt spid="7">
                                            <p:txEl>
                                              <p:pRg st="0" end="0"/>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State and Local Protected Classes</a:t>
            </a:r>
            <a:endParaRPr lang="en-US" dirty="0">
              <a:solidFill>
                <a:schemeClr val="bg2"/>
              </a:solidFill>
            </a:endParaRPr>
          </a:p>
        </p:txBody>
      </p:sp>
      <p:sp>
        <p:nvSpPr>
          <p:cNvPr id="3" name="Content Placeholder 2"/>
          <p:cNvSpPr>
            <a:spLocks noGrp="1"/>
          </p:cNvSpPr>
          <p:nvPr>
            <p:ph sz="quarter" idx="1"/>
          </p:nvPr>
        </p:nvSpPr>
        <p:spPr>
          <a:xfrm>
            <a:off x="581192" y="2180496"/>
            <a:ext cx="11029615" cy="4268430"/>
          </a:xfrm>
        </p:spPr>
        <p:txBody>
          <a:bodyPr>
            <a:normAutofit/>
          </a:bodyPr>
          <a:lstStyle/>
          <a:p>
            <a:r>
              <a:rPr lang="en-US" b="1" dirty="0" smtClean="0"/>
              <a:t>You should look up and verify if your State and or locality has additional protected classes.</a:t>
            </a:r>
          </a:p>
          <a:p>
            <a:r>
              <a:rPr lang="en-US" dirty="0" smtClean="0"/>
              <a:t>Ohio-</a:t>
            </a:r>
            <a:r>
              <a:rPr lang="en-US" b="1" dirty="0" smtClean="0"/>
              <a:t>Ancestry and Military Status </a:t>
            </a:r>
            <a:r>
              <a:rPr lang="en-US" dirty="0" smtClean="0"/>
              <a:t>are protected.</a:t>
            </a:r>
          </a:p>
          <a:p>
            <a:r>
              <a:rPr lang="en-US" dirty="0" smtClean="0"/>
              <a:t>Indiana-Same as Federal</a:t>
            </a:r>
          </a:p>
          <a:p>
            <a:r>
              <a:rPr lang="en-US" dirty="0" smtClean="0"/>
              <a:t>Missouri-Same as Federal</a:t>
            </a:r>
          </a:p>
          <a:p>
            <a:r>
              <a:rPr lang="en-US" dirty="0" smtClean="0"/>
              <a:t>Texas-Same as Federal</a:t>
            </a:r>
          </a:p>
          <a:p>
            <a:r>
              <a:rPr lang="en-US" dirty="0" smtClean="0"/>
              <a:t>Austin has additional protections </a:t>
            </a:r>
            <a:r>
              <a:rPr lang="en-US" b="1" dirty="0" smtClean="0"/>
              <a:t>marital status, sexual orientation, gender identity, age and status as a student.</a:t>
            </a:r>
          </a:p>
          <a:p>
            <a:r>
              <a:rPr lang="en-US" dirty="0" smtClean="0"/>
              <a:t>Louisiana-Same as Federal</a:t>
            </a:r>
          </a:p>
          <a:p>
            <a:r>
              <a:rPr lang="en-US" dirty="0" smtClean="0"/>
              <a:t>New Orleans has additional protections, </a:t>
            </a:r>
            <a:r>
              <a:rPr lang="en-US" b="1" dirty="0" smtClean="0"/>
              <a:t>marital status, sexual orientation, gender identity. </a:t>
            </a:r>
          </a:p>
          <a:p>
            <a:endParaRPr lang="en-US" b="1" dirty="0">
              <a:solidFill>
                <a:srgbClr val="FF0000"/>
              </a:solidFill>
            </a:endParaRPr>
          </a:p>
        </p:txBody>
      </p:sp>
    </p:spTree>
    <p:extLst>
      <p:ext uri="{BB962C8B-B14F-4D97-AF65-F5344CB8AC3E}">
        <p14:creationId xmlns:p14="http://schemas.microsoft.com/office/powerpoint/2010/main" val="12943813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81193" y="962526"/>
            <a:ext cx="11029615" cy="3429000"/>
          </a:xfrm>
        </p:spPr>
        <p:txBody>
          <a:bodyPr>
            <a:normAutofit fontScale="90000"/>
          </a:bodyPr>
          <a:lstStyle/>
          <a:p>
            <a:r>
              <a:rPr lang="en-US" sz="2400" cap="none" dirty="0" smtClean="0"/>
              <a:t>Once a resident/prospect says they will need to have an assistance animal, what is the correct question you can ask to determine if an accommodation is needed?</a:t>
            </a:r>
            <a:br>
              <a:rPr lang="en-US" sz="2400" cap="none" dirty="0" smtClean="0"/>
            </a:br>
            <a:r>
              <a:rPr lang="en-US" sz="2400" cap="none" dirty="0"/>
              <a:t/>
            </a:r>
            <a:br>
              <a:rPr lang="en-US" sz="2400" cap="none" dirty="0"/>
            </a:br>
            <a:r>
              <a:rPr lang="en-US" sz="2400" cap="none" dirty="0" smtClean="0"/>
              <a:t>A.  What is your handicap?</a:t>
            </a:r>
            <a:br>
              <a:rPr lang="en-US" sz="2400" cap="none" dirty="0" smtClean="0"/>
            </a:br>
            <a:r>
              <a:rPr lang="en-US" sz="2400" cap="none" dirty="0"/>
              <a:t/>
            </a:r>
            <a:br>
              <a:rPr lang="en-US" sz="2400" cap="none" dirty="0"/>
            </a:br>
            <a:r>
              <a:rPr lang="en-US" sz="2400" cap="none" dirty="0" smtClean="0"/>
              <a:t>B.  Are you disabled?</a:t>
            </a:r>
            <a:br>
              <a:rPr lang="en-US" sz="2400" cap="none" dirty="0" smtClean="0"/>
            </a:br>
            <a:r>
              <a:rPr lang="en-US" sz="2400" cap="none" dirty="0"/>
              <a:t/>
            </a:r>
            <a:br>
              <a:rPr lang="en-US" sz="2400" cap="none" dirty="0"/>
            </a:br>
            <a:r>
              <a:rPr lang="en-US" sz="2400" cap="none" dirty="0" smtClean="0"/>
              <a:t>C. How do you qualify as handicap?</a:t>
            </a:r>
            <a:br>
              <a:rPr lang="en-US" sz="2400" cap="none" dirty="0" smtClean="0"/>
            </a:br>
            <a:r>
              <a:rPr lang="en-US" sz="2400" cap="none" dirty="0"/>
              <a:t/>
            </a:r>
            <a:br>
              <a:rPr lang="en-US" sz="2400" cap="none" dirty="0"/>
            </a:br>
            <a:r>
              <a:rPr lang="en-US" sz="2400" cap="none" dirty="0" smtClean="0"/>
              <a:t>D. Both B and C</a:t>
            </a:r>
            <a:endParaRPr lang="en-US" sz="2400" cap="none" dirty="0"/>
          </a:p>
        </p:txBody>
      </p:sp>
      <p:sp>
        <p:nvSpPr>
          <p:cNvPr id="5" name="Text Placeholder 4"/>
          <p:cNvSpPr>
            <a:spLocks noGrp="1"/>
          </p:cNvSpPr>
          <p:nvPr>
            <p:ph type="body" idx="1"/>
          </p:nvPr>
        </p:nvSpPr>
        <p:spPr/>
        <p:txBody>
          <a:bodyPr/>
          <a:lstStyle/>
          <a:p>
            <a:r>
              <a:rPr lang="en-US" dirty="0" smtClean="0"/>
              <a:t>B.  Are you disabled</a:t>
            </a:r>
            <a:endParaRPr lang="en-US" dirty="0"/>
          </a:p>
        </p:txBody>
      </p:sp>
    </p:spTree>
    <p:extLst>
      <p:ext uri="{BB962C8B-B14F-4D97-AF65-F5344CB8AC3E}">
        <p14:creationId xmlns:p14="http://schemas.microsoft.com/office/powerpoint/2010/main" val="707338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962526"/>
            <a:ext cx="11029615" cy="3578891"/>
          </a:xfrm>
        </p:spPr>
        <p:txBody>
          <a:bodyPr>
            <a:normAutofit/>
          </a:bodyPr>
          <a:lstStyle/>
          <a:p>
            <a:r>
              <a:rPr lang="en-US" sz="2400" cap="none" dirty="0" smtClean="0"/>
              <a:t>Ashley greeted a prospect who entered in a wheel chair. The prospect asked to see a two bedroom apartment. The only two bedroom Ashley has available is located on the 3</a:t>
            </a:r>
            <a:r>
              <a:rPr lang="en-US" sz="2400" cap="none" baseline="30000" dirty="0" smtClean="0"/>
              <a:t>rd</a:t>
            </a:r>
            <a:r>
              <a:rPr lang="en-US" sz="2400" cap="none" dirty="0" smtClean="0"/>
              <a:t> floor.  What should Ashley do?</a:t>
            </a:r>
            <a:br>
              <a:rPr lang="en-US" sz="2400" cap="none" dirty="0" smtClean="0"/>
            </a:br>
            <a:r>
              <a:rPr lang="en-US" sz="2400" cap="none" dirty="0"/>
              <a:t/>
            </a:r>
            <a:br>
              <a:rPr lang="en-US" sz="2400" cap="none" dirty="0"/>
            </a:br>
            <a:r>
              <a:rPr lang="en-US" sz="2400" cap="none" dirty="0" smtClean="0"/>
              <a:t>A.  Tell the prospect we don’t currently have a two bedroom available?</a:t>
            </a:r>
            <a:br>
              <a:rPr lang="en-US" sz="2400" cap="none" dirty="0" smtClean="0"/>
            </a:br>
            <a:r>
              <a:rPr lang="en-US" sz="2400" cap="none" dirty="0" smtClean="0"/>
              <a:t>B.  Offer to show prospect a one bedroom on first floor?</a:t>
            </a:r>
            <a:br>
              <a:rPr lang="en-US" sz="2400" cap="none" dirty="0" smtClean="0"/>
            </a:br>
            <a:r>
              <a:rPr lang="en-US" sz="2400" cap="none" dirty="0" smtClean="0"/>
              <a:t>C.  Tell prospect yes we have a two bedroom available?</a:t>
            </a:r>
            <a:br>
              <a:rPr lang="en-US" sz="2400" cap="none" dirty="0" smtClean="0"/>
            </a:br>
            <a:r>
              <a:rPr lang="en-US" sz="2400" cap="none" dirty="0"/>
              <a:t/>
            </a:r>
            <a:br>
              <a:rPr lang="en-US" sz="2400" cap="none" dirty="0"/>
            </a:br>
            <a:endParaRPr lang="en-US" sz="2400" cap="none" dirty="0"/>
          </a:p>
        </p:txBody>
      </p:sp>
      <p:sp>
        <p:nvSpPr>
          <p:cNvPr id="3" name="Text Placeholder 2"/>
          <p:cNvSpPr>
            <a:spLocks noGrp="1"/>
          </p:cNvSpPr>
          <p:nvPr>
            <p:ph type="body" idx="1"/>
          </p:nvPr>
        </p:nvSpPr>
        <p:spPr>
          <a:xfrm>
            <a:off x="581192" y="4174958"/>
            <a:ext cx="11029615" cy="1407695"/>
          </a:xfrm>
        </p:spPr>
        <p:txBody>
          <a:bodyPr>
            <a:normAutofit/>
          </a:bodyPr>
          <a:lstStyle/>
          <a:p>
            <a:r>
              <a:rPr lang="en-US" cap="none" dirty="0" smtClean="0"/>
              <a:t>C.  Everything exactly the way you would for anyone else. Tell prospect it’s located on the 3</a:t>
            </a:r>
            <a:r>
              <a:rPr lang="en-US" cap="none" baseline="30000" dirty="0" smtClean="0"/>
              <a:t>rd</a:t>
            </a:r>
            <a:r>
              <a:rPr lang="en-US" cap="none" dirty="0" smtClean="0"/>
              <a:t> floor right next to the BBQ grills with a pool view that I can show you and make motion to do so. It’s up to the prospect to be specific on their needs and limits.</a:t>
            </a:r>
            <a:endParaRPr lang="en-US" cap="none" dirty="0"/>
          </a:p>
        </p:txBody>
      </p:sp>
    </p:spTree>
    <p:extLst>
      <p:ext uri="{BB962C8B-B14F-4D97-AF65-F5344CB8AC3E}">
        <p14:creationId xmlns:p14="http://schemas.microsoft.com/office/powerpoint/2010/main" val="1938176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818148"/>
            <a:ext cx="11029615" cy="1696452"/>
          </a:xfrm>
        </p:spPr>
        <p:txBody>
          <a:bodyPr>
            <a:normAutofit/>
          </a:bodyPr>
          <a:lstStyle/>
          <a:p>
            <a:r>
              <a:rPr lang="en-US" sz="2400" cap="none" dirty="0" smtClean="0"/>
              <a:t>A resident comes into to the office and says he needs a special type of tub installed.</a:t>
            </a:r>
            <a:br>
              <a:rPr lang="en-US" sz="2400" cap="none" dirty="0" smtClean="0"/>
            </a:br>
            <a:r>
              <a:rPr lang="en-US" sz="2400" cap="none" dirty="0" smtClean="0"/>
              <a:t>Your property was built prior to 1991.  Who should pay for the modification?</a:t>
            </a:r>
            <a:endParaRPr lang="en-US" sz="2400" cap="none" dirty="0"/>
          </a:p>
        </p:txBody>
      </p:sp>
      <p:sp>
        <p:nvSpPr>
          <p:cNvPr id="3" name="Text Placeholder 2"/>
          <p:cNvSpPr>
            <a:spLocks noGrp="1"/>
          </p:cNvSpPr>
          <p:nvPr>
            <p:ph type="body" idx="1"/>
          </p:nvPr>
        </p:nvSpPr>
        <p:spPr>
          <a:xfrm>
            <a:off x="581192" y="2875548"/>
            <a:ext cx="11029615" cy="2959768"/>
          </a:xfrm>
        </p:spPr>
        <p:txBody>
          <a:bodyPr>
            <a:normAutofit fontScale="92500" lnSpcReduction="10000"/>
          </a:bodyPr>
          <a:lstStyle/>
          <a:p>
            <a:pPr marL="342900" indent="-342900">
              <a:buAutoNum type="alphaUcPeriod"/>
            </a:pPr>
            <a:r>
              <a:rPr lang="en-US" dirty="0" smtClean="0"/>
              <a:t>The Resident</a:t>
            </a:r>
          </a:p>
          <a:p>
            <a:pPr marL="342900" indent="-342900">
              <a:buAutoNum type="alphaUcPeriod"/>
            </a:pPr>
            <a:endParaRPr lang="en-US" dirty="0"/>
          </a:p>
          <a:p>
            <a:pPr marL="342900" indent="-342900">
              <a:buAutoNum type="alphaUcPeriod"/>
            </a:pPr>
            <a:r>
              <a:rPr lang="en-US" dirty="0" smtClean="0"/>
              <a:t>The Property</a:t>
            </a:r>
          </a:p>
          <a:p>
            <a:pPr marL="342900" indent="-342900">
              <a:buAutoNum type="alphaUcPeriod"/>
            </a:pPr>
            <a:endParaRPr lang="en-US" dirty="0"/>
          </a:p>
          <a:p>
            <a:pPr marL="342900" indent="-342900">
              <a:buAutoNum type="alphaUcPeriod"/>
            </a:pPr>
            <a:r>
              <a:rPr lang="en-US" dirty="0" smtClean="0"/>
              <a:t>The cost should be split</a:t>
            </a:r>
          </a:p>
          <a:p>
            <a:pPr marL="342900" indent="-342900">
              <a:buAutoNum type="alphaUcPeriod"/>
            </a:pPr>
            <a:endParaRPr lang="en-US" dirty="0"/>
          </a:p>
          <a:p>
            <a:pPr marL="342900" indent="-342900">
              <a:buAutoNum type="alphaUcPeriod"/>
            </a:pPr>
            <a:endParaRPr lang="en-US" dirty="0" smtClean="0">
              <a:solidFill>
                <a:schemeClr val="bg1"/>
              </a:solidFill>
            </a:endParaRPr>
          </a:p>
          <a:p>
            <a:r>
              <a:rPr lang="en-US" dirty="0" smtClean="0">
                <a:solidFill>
                  <a:schemeClr val="bg1"/>
                </a:solidFill>
              </a:rPr>
              <a:t>A. The resident</a:t>
            </a:r>
            <a:endParaRPr lang="en-US" dirty="0">
              <a:solidFill>
                <a:schemeClr val="bg1"/>
              </a:solidFill>
            </a:endParaRPr>
          </a:p>
          <a:p>
            <a:pPr marL="342900" indent="-342900">
              <a:buAutoNum type="alphaUcPeriod"/>
            </a:pPr>
            <a:endParaRPr lang="en-US" dirty="0"/>
          </a:p>
        </p:txBody>
      </p:sp>
    </p:spTree>
    <p:extLst>
      <p:ext uri="{BB962C8B-B14F-4D97-AF65-F5344CB8AC3E}">
        <p14:creationId xmlns:p14="http://schemas.microsoft.com/office/powerpoint/2010/main" val="179456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647" y="854242"/>
            <a:ext cx="11029615" cy="3525252"/>
          </a:xfrm>
        </p:spPr>
        <p:txBody>
          <a:bodyPr>
            <a:normAutofit fontScale="90000"/>
          </a:bodyPr>
          <a:lstStyle/>
          <a:p>
            <a:r>
              <a:rPr lang="en-US" sz="2400" cap="none" dirty="0" smtClean="0"/>
              <a:t>A resident requests that we allow her to pay rent on the 5</a:t>
            </a:r>
            <a:r>
              <a:rPr lang="en-US" sz="2400" cap="none" baseline="30000" dirty="0" smtClean="0"/>
              <a:t>th</a:t>
            </a:r>
            <a:r>
              <a:rPr lang="en-US" sz="2400" cap="none" dirty="0" smtClean="0"/>
              <a:t> without late fees because her payment from disability doesn’t get direct deposited until the 4</a:t>
            </a:r>
            <a:r>
              <a:rPr lang="en-US" sz="2400" cap="none" baseline="30000" dirty="0" smtClean="0"/>
              <a:t>th</a:t>
            </a:r>
            <a:r>
              <a:rPr lang="en-US" sz="2400" cap="none" dirty="0" smtClean="0"/>
              <a:t> of the month.</a:t>
            </a:r>
            <a:br>
              <a:rPr lang="en-US" sz="2400" cap="none" dirty="0" smtClean="0"/>
            </a:br>
            <a:r>
              <a:rPr lang="en-US" sz="2400" cap="none" dirty="0" smtClean="0"/>
              <a:t>What do we tell her?</a:t>
            </a:r>
            <a:br>
              <a:rPr lang="en-US" sz="2400" cap="none" dirty="0" smtClean="0"/>
            </a:br>
            <a:r>
              <a:rPr lang="en-US" sz="2400" cap="none" dirty="0"/>
              <a:t/>
            </a:r>
            <a:br>
              <a:rPr lang="en-US" sz="2400" cap="none" dirty="0"/>
            </a:br>
            <a:r>
              <a:rPr lang="en-US" sz="2400" cap="none" dirty="0" smtClean="0"/>
              <a:t>A. Unfortunately our policy is rent is late after the 3</a:t>
            </a:r>
            <a:r>
              <a:rPr lang="en-US" sz="2400" cap="none" baseline="30000" dirty="0" smtClean="0"/>
              <a:t>rd</a:t>
            </a:r>
            <a:r>
              <a:rPr lang="en-US" sz="2400" cap="none" dirty="0" smtClean="0"/>
              <a:t> so you will be assessed late fees?</a:t>
            </a:r>
            <a:br>
              <a:rPr lang="en-US" sz="2400" cap="none" dirty="0" smtClean="0"/>
            </a:br>
            <a:r>
              <a:rPr lang="en-US" sz="2400" cap="none" dirty="0"/>
              <a:t/>
            </a:r>
            <a:br>
              <a:rPr lang="en-US" sz="2400" cap="none" dirty="0"/>
            </a:br>
            <a:r>
              <a:rPr lang="en-US" sz="2400" cap="none" dirty="0" smtClean="0"/>
              <a:t>B. Have her complete the reasonable accommodation form and submit proof of direct deposit?</a:t>
            </a:r>
            <a:br>
              <a:rPr lang="en-US" sz="2400" cap="none" dirty="0" smtClean="0"/>
            </a:br>
            <a:r>
              <a:rPr lang="en-US" sz="2400" cap="none" dirty="0"/>
              <a:t/>
            </a:r>
            <a:br>
              <a:rPr lang="en-US" sz="2400" cap="none" dirty="0"/>
            </a:br>
            <a:r>
              <a:rPr lang="en-US" sz="2400" cap="none" dirty="0" smtClean="0"/>
              <a:t>C. Ask resident if she is disabled?</a:t>
            </a:r>
            <a:br>
              <a:rPr lang="en-US" sz="2400" cap="none" dirty="0" smtClean="0"/>
            </a:br>
            <a:r>
              <a:rPr lang="en-US" sz="2400" cap="none" dirty="0"/>
              <a:t/>
            </a:r>
            <a:br>
              <a:rPr lang="en-US" sz="2400" cap="none" dirty="0"/>
            </a:br>
            <a:r>
              <a:rPr lang="en-US" sz="2400" cap="none" dirty="0" smtClean="0"/>
              <a:t> </a:t>
            </a:r>
            <a:endParaRPr lang="en-US" sz="2400" cap="none" dirty="0"/>
          </a:p>
        </p:txBody>
      </p:sp>
      <p:sp>
        <p:nvSpPr>
          <p:cNvPr id="3" name="Text Placeholder 2"/>
          <p:cNvSpPr>
            <a:spLocks noGrp="1"/>
          </p:cNvSpPr>
          <p:nvPr>
            <p:ph type="body" idx="1"/>
          </p:nvPr>
        </p:nvSpPr>
        <p:spPr>
          <a:xfrm>
            <a:off x="581192" y="4162926"/>
            <a:ext cx="11029615" cy="979047"/>
          </a:xfrm>
        </p:spPr>
        <p:txBody>
          <a:bodyPr>
            <a:normAutofit/>
          </a:bodyPr>
          <a:lstStyle/>
          <a:p>
            <a:r>
              <a:rPr lang="en-US" dirty="0" smtClean="0"/>
              <a:t>B. </a:t>
            </a:r>
            <a:r>
              <a:rPr lang="en-US" cap="none" dirty="0" smtClean="0"/>
              <a:t>This is a reasonable accommodation and we confirm she’s disabled once she submits proof of direct deposit from the social security disability on bank statement showing the 4</a:t>
            </a:r>
            <a:r>
              <a:rPr lang="en-US" cap="none" baseline="30000" dirty="0" smtClean="0"/>
              <a:t>th</a:t>
            </a:r>
            <a:r>
              <a:rPr lang="en-US" cap="none" dirty="0" smtClean="0"/>
              <a:t> or info should be in file used for proof of income.</a:t>
            </a:r>
            <a:endParaRPr lang="en-US" cap="none" dirty="0"/>
          </a:p>
        </p:txBody>
      </p:sp>
    </p:spTree>
    <p:extLst>
      <p:ext uri="{BB962C8B-B14F-4D97-AF65-F5344CB8AC3E}">
        <p14:creationId xmlns:p14="http://schemas.microsoft.com/office/powerpoint/2010/main" val="411476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914401"/>
            <a:ext cx="11029615" cy="3392904"/>
          </a:xfrm>
        </p:spPr>
        <p:txBody>
          <a:bodyPr>
            <a:normAutofit fontScale="90000"/>
          </a:bodyPr>
          <a:lstStyle/>
          <a:p>
            <a:r>
              <a:rPr lang="en-US" sz="2400" cap="none" dirty="0" smtClean="0"/>
              <a:t>A prospect tells you they have a companion animal that is a pit bull breed and asked if that’s ok? What should you say?</a:t>
            </a:r>
            <a:br>
              <a:rPr lang="en-US" sz="2400" cap="none" dirty="0" smtClean="0"/>
            </a:br>
            <a:r>
              <a:rPr lang="en-US" sz="2400" cap="none" dirty="0"/>
              <a:t/>
            </a:r>
            <a:br>
              <a:rPr lang="en-US" sz="2400" cap="none" dirty="0"/>
            </a:br>
            <a:r>
              <a:rPr lang="en-US" sz="2400" cap="none" dirty="0" smtClean="0"/>
              <a:t>A. We comply with Federal Fair Housing guidelines.</a:t>
            </a:r>
            <a:br>
              <a:rPr lang="en-US" sz="2400" cap="none" dirty="0" smtClean="0"/>
            </a:br>
            <a:r>
              <a:rPr lang="en-US" sz="2400" cap="none" dirty="0" smtClean="0"/>
              <a:t/>
            </a:r>
            <a:br>
              <a:rPr lang="en-US" sz="2400" cap="none" dirty="0" smtClean="0"/>
            </a:br>
            <a:r>
              <a:rPr lang="en-US" sz="2400" cap="none" dirty="0" smtClean="0"/>
              <a:t>B. You can review our service/assistance animal policy, provide a reasonable accommodation request form and then complete the service/assistance animal application.</a:t>
            </a:r>
            <a:br>
              <a:rPr lang="en-US" sz="2400" cap="none" dirty="0" smtClean="0"/>
            </a:br>
            <a:r>
              <a:rPr lang="en-US" sz="2400" cap="none" dirty="0" smtClean="0"/>
              <a:t/>
            </a:r>
            <a:br>
              <a:rPr lang="en-US" sz="2400" cap="none" dirty="0" smtClean="0"/>
            </a:br>
            <a:r>
              <a:rPr lang="en-US" sz="2400" cap="none" dirty="0" smtClean="0"/>
              <a:t>C. Pit bulls are a restricted breed and not allowed.</a:t>
            </a:r>
            <a:endParaRPr lang="en-US" sz="2400" cap="none" dirty="0"/>
          </a:p>
        </p:txBody>
      </p:sp>
      <p:sp>
        <p:nvSpPr>
          <p:cNvPr id="3" name="Text Placeholder 2"/>
          <p:cNvSpPr>
            <a:spLocks noGrp="1"/>
          </p:cNvSpPr>
          <p:nvPr>
            <p:ph type="body" idx="1"/>
          </p:nvPr>
        </p:nvSpPr>
        <p:spPr>
          <a:xfrm>
            <a:off x="581192" y="4451684"/>
            <a:ext cx="11029615" cy="878305"/>
          </a:xfrm>
        </p:spPr>
        <p:txBody>
          <a:bodyPr>
            <a:normAutofit/>
          </a:bodyPr>
          <a:lstStyle/>
          <a:p>
            <a:r>
              <a:rPr lang="en-US" cap="none" dirty="0" smtClean="0"/>
              <a:t>A.  With this being a prospect it’s best to stick to basics of “we comply with federal fair housing guidelines”.</a:t>
            </a:r>
            <a:endParaRPr lang="en-US" cap="none" dirty="0"/>
          </a:p>
        </p:txBody>
      </p:sp>
    </p:spTree>
    <p:extLst>
      <p:ext uri="{BB962C8B-B14F-4D97-AF65-F5344CB8AC3E}">
        <p14:creationId xmlns:p14="http://schemas.microsoft.com/office/powerpoint/2010/main" val="1431443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0" y="1347788"/>
            <a:ext cx="11226800" cy="5510212"/>
          </a:xfrm>
        </p:spPr>
        <p:txBody>
          <a:bodyPr>
            <a:normAutofit/>
          </a:bodyPr>
          <a:lstStyle/>
          <a:p>
            <a:r>
              <a:rPr lang="en-US" dirty="0"/>
              <a:t>Be Consistent throughout the day</a:t>
            </a:r>
            <a:r>
              <a:rPr lang="en-US" dirty="0" smtClean="0"/>
              <a:t>!</a:t>
            </a:r>
          </a:p>
          <a:p>
            <a:r>
              <a:rPr lang="en-US" dirty="0"/>
              <a:t>All leasing staff should know what the qualifications are to lease at your community.</a:t>
            </a:r>
          </a:p>
          <a:p>
            <a:r>
              <a:rPr lang="en-US" dirty="0"/>
              <a:t>Know the availability and specials, </a:t>
            </a:r>
            <a:r>
              <a:rPr lang="en-US" b="1" dirty="0"/>
              <a:t>everyday</a:t>
            </a:r>
            <a:r>
              <a:rPr lang="en-US" dirty="0"/>
              <a:t>.</a:t>
            </a:r>
          </a:p>
          <a:p>
            <a:r>
              <a:rPr lang="en-US" dirty="0"/>
              <a:t>Use guest cards for every piece of traffic. Document on guest card the details </a:t>
            </a:r>
            <a:r>
              <a:rPr lang="en-US" dirty="0" smtClean="0"/>
              <a:t>that were offered.</a:t>
            </a:r>
          </a:p>
          <a:p>
            <a:r>
              <a:rPr lang="en-US" b="1" dirty="0"/>
              <a:t>Quote a specific unit and special </a:t>
            </a:r>
            <a:r>
              <a:rPr lang="en-US" dirty="0"/>
              <a:t>, let the prospect know this is what’s </a:t>
            </a:r>
            <a:r>
              <a:rPr lang="en-US" b="1" dirty="0"/>
              <a:t>available at this time</a:t>
            </a:r>
            <a:r>
              <a:rPr lang="en-US" dirty="0"/>
              <a:t>.</a:t>
            </a:r>
          </a:p>
          <a:p>
            <a:r>
              <a:rPr lang="en-US" dirty="0" smtClean="0"/>
              <a:t>Ask </a:t>
            </a:r>
            <a:r>
              <a:rPr lang="en-US" dirty="0"/>
              <a:t>total occupants, never </a:t>
            </a:r>
            <a:r>
              <a:rPr lang="en-US" dirty="0" smtClean="0"/>
              <a:t>who. </a:t>
            </a:r>
            <a:r>
              <a:rPr lang="en-US" dirty="0"/>
              <a:t>(Hud properties exception)</a:t>
            </a:r>
          </a:p>
          <a:p>
            <a:r>
              <a:rPr lang="en-US" dirty="0"/>
              <a:t>No steering or segregating (in anyway)</a:t>
            </a:r>
          </a:p>
          <a:p>
            <a:r>
              <a:rPr lang="en-US" dirty="0"/>
              <a:t>Cameras </a:t>
            </a:r>
            <a:r>
              <a:rPr lang="en-US" dirty="0" smtClean="0"/>
              <a:t>are placed to protect </a:t>
            </a:r>
            <a:r>
              <a:rPr lang="en-US" dirty="0"/>
              <a:t>the property not </a:t>
            </a:r>
            <a:r>
              <a:rPr lang="en-US" dirty="0" smtClean="0"/>
              <a:t>residents or their personal property.</a:t>
            </a:r>
            <a:endParaRPr lang="en-US" dirty="0"/>
          </a:p>
          <a:p>
            <a:r>
              <a:rPr lang="en-US" dirty="0"/>
              <a:t>Don’t answer a question if you don’t know the answer.</a:t>
            </a:r>
          </a:p>
          <a:p>
            <a:r>
              <a:rPr lang="en-US" dirty="0"/>
              <a:t>Everyone regardless of qualifications can complete an application.</a:t>
            </a:r>
          </a:p>
          <a:p>
            <a:r>
              <a:rPr lang="en-US" dirty="0"/>
              <a:t>You should tour everyone the same. It is up to the prospect to give you any limitations they may have.</a:t>
            </a:r>
          </a:p>
          <a:p>
            <a:endParaRPr lang="en-US" sz="2000" dirty="0"/>
          </a:p>
          <a:p>
            <a:endParaRPr lang="en-US" sz="2000" dirty="0"/>
          </a:p>
        </p:txBody>
      </p:sp>
      <p:sp>
        <p:nvSpPr>
          <p:cNvPr id="2" name="Title 1"/>
          <p:cNvSpPr>
            <a:spLocks noGrp="1"/>
          </p:cNvSpPr>
          <p:nvPr>
            <p:ph type="title" idx="4294967295"/>
          </p:nvPr>
        </p:nvSpPr>
        <p:spPr>
          <a:xfrm>
            <a:off x="0" y="694157"/>
            <a:ext cx="11029950" cy="653632"/>
          </a:xfrm>
          <a:effectLst>
            <a:outerShdw blurRad="50800" dist="38100" dir="8100000" algn="tr" rotWithShape="0">
              <a:prstClr val="black">
                <a:alpha val="40000"/>
              </a:prstClr>
            </a:outerShdw>
          </a:effectLst>
        </p:spPr>
        <p:txBody>
          <a:bodyPr>
            <a:normAutofit/>
          </a:bodyPr>
          <a:lstStyle/>
          <a:p>
            <a:r>
              <a:rPr lang="en-US" sz="2400" dirty="0" smtClean="0">
                <a:solidFill>
                  <a:schemeClr val="accent1"/>
                </a:solidFill>
              </a:rPr>
              <a:t>Leasing do’s</a:t>
            </a:r>
            <a:endParaRPr lang="en-US" sz="2400" dirty="0">
              <a:solidFill>
                <a:schemeClr val="accent1"/>
              </a:solidFill>
            </a:endParaRPr>
          </a:p>
        </p:txBody>
      </p:sp>
    </p:spTree>
    <p:extLst>
      <p:ext uri="{BB962C8B-B14F-4D97-AF65-F5344CB8AC3E}">
        <p14:creationId xmlns:p14="http://schemas.microsoft.com/office/powerpoint/2010/main" val="4036990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7467600" cy="1143000"/>
          </a:xfrm>
          <a:scene3d>
            <a:camera prst="orthographicFront"/>
            <a:lightRig rig="threePt" dir="t"/>
          </a:scene3d>
          <a:sp3d>
            <a:bevelT/>
          </a:sp3d>
        </p:spPr>
        <p:txBody>
          <a:bodyPr/>
          <a:lstStyle/>
          <a:p>
            <a:r>
              <a:rPr lang="en-US" dirty="0" smtClean="0">
                <a:solidFill>
                  <a:schemeClr val="bg2"/>
                </a:solidFill>
              </a:rPr>
              <a:t>Educating your team	</a:t>
            </a:r>
            <a:endParaRPr lang="en-US" dirty="0">
              <a:solidFill>
                <a:schemeClr val="bg2"/>
              </a:solidFill>
            </a:endParaRPr>
          </a:p>
        </p:txBody>
      </p:sp>
      <p:sp>
        <p:nvSpPr>
          <p:cNvPr id="3" name="Content Placeholder 2"/>
          <p:cNvSpPr>
            <a:spLocks noGrp="1"/>
          </p:cNvSpPr>
          <p:nvPr>
            <p:ph sz="quarter" idx="1"/>
          </p:nvPr>
        </p:nvSpPr>
        <p:spPr>
          <a:xfrm>
            <a:off x="581192" y="1864896"/>
            <a:ext cx="11029615" cy="4439652"/>
          </a:xfrm>
        </p:spPr>
        <p:txBody>
          <a:bodyPr>
            <a:normAutofit/>
          </a:bodyPr>
          <a:lstStyle/>
          <a:p>
            <a:r>
              <a:rPr lang="en-US" sz="2000" dirty="0"/>
              <a:t>All employees not just the office should do the Grace Hill Fair Housing training course.</a:t>
            </a:r>
          </a:p>
          <a:p>
            <a:r>
              <a:rPr lang="en-US" sz="2000" dirty="0" smtClean="0"/>
              <a:t>Ask </a:t>
            </a:r>
            <a:r>
              <a:rPr lang="en-US" sz="2000" dirty="0"/>
              <a:t>a fair housing question at every employee meeting. Make it fun!</a:t>
            </a:r>
          </a:p>
          <a:p>
            <a:r>
              <a:rPr lang="en-US" sz="2000" dirty="0"/>
              <a:t>All properties </a:t>
            </a:r>
            <a:r>
              <a:rPr lang="en-US" sz="2000" b="1" dirty="0"/>
              <a:t>should</a:t>
            </a:r>
            <a:r>
              <a:rPr lang="en-US" sz="2000" dirty="0"/>
              <a:t> have Fair Housing statement </a:t>
            </a:r>
            <a:r>
              <a:rPr lang="en-US" sz="2000" dirty="0" smtClean="0"/>
              <a:t>posted and visible.</a:t>
            </a:r>
          </a:p>
          <a:p>
            <a:r>
              <a:rPr lang="en-US" sz="2000" dirty="0"/>
              <a:t>Every leasing office should have this signage in leasing area.</a:t>
            </a:r>
          </a:p>
          <a:p>
            <a:endParaRPr lang="en-US" sz="2000" dirty="0"/>
          </a:p>
          <a:p>
            <a:pPr marL="0" indent="0">
              <a:buNone/>
            </a:pPr>
            <a:r>
              <a:rPr lang="en-US" sz="2000" dirty="0"/>
              <a:t>Advertising </a:t>
            </a:r>
            <a:r>
              <a:rPr lang="en-US" sz="2000" b="1" dirty="0"/>
              <a:t>should</a:t>
            </a:r>
            <a:r>
              <a:rPr lang="en-US" sz="2000" dirty="0"/>
              <a:t> include a fair housing logo</a:t>
            </a:r>
            <a:r>
              <a:rPr lang="en-US" sz="2000" dirty="0" smtClean="0"/>
              <a:t>. </a:t>
            </a:r>
            <a:r>
              <a:rPr lang="en-US" sz="1600" dirty="0" smtClean="0"/>
              <a:t>(</a:t>
            </a:r>
            <a:r>
              <a:rPr lang="en-US" sz="1600" dirty="0"/>
              <a:t>HUD signage and advertising logo is required for HUD properties)</a:t>
            </a:r>
          </a:p>
          <a:p>
            <a:pPr marL="0" indent="0">
              <a:buNone/>
            </a:pPr>
            <a:r>
              <a:rPr lang="en-US" sz="2000" dirty="0"/>
              <a:t>    All shapes and sizes can be found at</a:t>
            </a:r>
            <a:r>
              <a:rPr lang="en-US" sz="2000" dirty="0" smtClean="0"/>
              <a:t>:   </a:t>
            </a:r>
            <a:r>
              <a:rPr lang="en-US" sz="2000" dirty="0">
                <a:hlinkClick r:id="rId2"/>
              </a:rPr>
              <a:t>www.hud.gov</a:t>
            </a:r>
            <a:r>
              <a:rPr lang="en-US" sz="2000" dirty="0"/>
              <a:t> and </a:t>
            </a:r>
            <a:r>
              <a:rPr lang="en-US" sz="2000" b="1" dirty="0">
                <a:solidFill>
                  <a:schemeClr val="accent3"/>
                </a:solidFill>
              </a:rPr>
              <a:t>search fair housing logo</a:t>
            </a:r>
            <a:r>
              <a:rPr lang="en-US" sz="2000" dirty="0"/>
              <a:t>.</a:t>
            </a:r>
          </a:p>
          <a:p>
            <a:pPr marL="0" indent="0">
              <a:buNone/>
            </a:pPr>
            <a:endParaRPr lang="en-US" dirty="0"/>
          </a:p>
        </p:txBody>
      </p:sp>
      <p:pic>
        <p:nvPicPr>
          <p:cNvPr id="1026" name="Picture 2" descr="C:\Users\Karen\Downloads\fheo50.t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10862" y="3043989"/>
            <a:ext cx="1335505" cy="13355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984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What is a Disability?</a:t>
            </a:r>
            <a:endParaRPr lang="en-US" dirty="0">
              <a:solidFill>
                <a:schemeClr val="bg2"/>
              </a:solidFill>
            </a:endParaRPr>
          </a:p>
        </p:txBody>
      </p:sp>
      <p:sp>
        <p:nvSpPr>
          <p:cNvPr id="3" name="Content Placeholder 2"/>
          <p:cNvSpPr>
            <a:spLocks noGrp="1"/>
          </p:cNvSpPr>
          <p:nvPr>
            <p:ph sz="quarter" idx="1"/>
          </p:nvPr>
        </p:nvSpPr>
        <p:spPr>
          <a:xfrm>
            <a:off x="581192" y="1925054"/>
            <a:ext cx="11029615" cy="4800600"/>
          </a:xfrm>
        </p:spPr>
        <p:txBody>
          <a:bodyPr>
            <a:normAutofit/>
          </a:bodyPr>
          <a:lstStyle/>
          <a:p>
            <a:endParaRPr lang="en-US" sz="2000" dirty="0" smtClean="0"/>
          </a:p>
          <a:p>
            <a:pPr marL="0" indent="0">
              <a:buNone/>
            </a:pPr>
            <a:r>
              <a:rPr lang="en-US" sz="2000" dirty="0"/>
              <a:t>There are both physical and mental disabilities</a:t>
            </a:r>
            <a:r>
              <a:rPr lang="en-US" sz="2000" dirty="0" smtClean="0"/>
              <a:t>.</a:t>
            </a:r>
          </a:p>
          <a:p>
            <a:pPr marL="0" indent="0">
              <a:buNone/>
            </a:pPr>
            <a:r>
              <a:rPr lang="en-US" sz="2000" dirty="0" smtClean="0"/>
              <a:t>Included </a:t>
            </a:r>
            <a:r>
              <a:rPr lang="en-US" sz="2000" dirty="0"/>
              <a:t>but not limited to:</a:t>
            </a:r>
          </a:p>
          <a:p>
            <a:pPr>
              <a:buFont typeface="Wingdings" panose="05000000000000000000" pitchFamily="2" charset="2"/>
              <a:buChar char="§"/>
            </a:pPr>
            <a:r>
              <a:rPr lang="en-US" sz="2000" dirty="0"/>
              <a:t>Diseases and conditions as orthopedic, visual, speech, and hearing impairments, cerebral palsy, autism, epilepsy, muscular dystrophy, multiple sclerosis, cancer, heart disease, diabetes, viral infection, mental retardation, emotional illness, drug addiction.</a:t>
            </a:r>
          </a:p>
          <a:p>
            <a:r>
              <a:rPr lang="en-US" sz="2000" dirty="0" smtClean="0"/>
              <a:t>Individual with a physical or mental impairment that substantially limits one or more major life activities. </a:t>
            </a:r>
          </a:p>
          <a:p>
            <a:pPr>
              <a:buFont typeface="Wingdings" panose="05000000000000000000" pitchFamily="2" charset="2"/>
              <a:buChar char="§"/>
            </a:pPr>
            <a:r>
              <a:rPr lang="en-US" sz="2000" dirty="0" smtClean="0"/>
              <a:t>Major life activity includes, but isn’t limited to, caring for oneself, performing manual tasks, walking, seeing, hearing, learning and working.</a:t>
            </a:r>
          </a:p>
          <a:p>
            <a:pPr>
              <a:buFont typeface="Wingdings" panose="05000000000000000000" pitchFamily="2" charset="2"/>
              <a:buChar char="§"/>
            </a:pPr>
            <a:r>
              <a:rPr lang="en-US" sz="2000" b="1" dirty="0" smtClean="0">
                <a:solidFill>
                  <a:schemeClr val="bg1">
                    <a:lumMod val="50000"/>
                  </a:schemeClr>
                </a:solidFill>
              </a:rPr>
              <a:t>Individuals who are </a:t>
            </a:r>
            <a:r>
              <a:rPr lang="en-US" sz="2000" b="1" u="sng" dirty="0" smtClean="0">
                <a:solidFill>
                  <a:schemeClr val="bg1">
                    <a:lumMod val="50000"/>
                  </a:schemeClr>
                </a:solidFill>
              </a:rPr>
              <a:t>regarded</a:t>
            </a:r>
            <a:r>
              <a:rPr lang="en-US" sz="2000" b="1" dirty="0" smtClean="0">
                <a:solidFill>
                  <a:schemeClr val="bg1">
                    <a:lumMod val="50000"/>
                  </a:schemeClr>
                </a:solidFill>
              </a:rPr>
              <a:t> as having such an impairment.</a:t>
            </a:r>
          </a:p>
          <a:p>
            <a:pPr>
              <a:buFont typeface="Wingdings" panose="05000000000000000000" pitchFamily="2" charset="2"/>
              <a:buChar char="§"/>
            </a:pPr>
            <a:r>
              <a:rPr lang="en-US" sz="2000" b="1" dirty="0" smtClean="0">
                <a:solidFill>
                  <a:schemeClr val="bg1">
                    <a:lumMod val="50000"/>
                  </a:schemeClr>
                </a:solidFill>
              </a:rPr>
              <a:t>Individuals with a record of such an impairment.</a:t>
            </a:r>
          </a:p>
          <a:p>
            <a:endParaRPr lang="en-US" dirty="0">
              <a:solidFill>
                <a:schemeClr val="bg1">
                  <a:lumMod val="50000"/>
                </a:schemeClr>
              </a:solidFill>
            </a:endParaRPr>
          </a:p>
          <a:p>
            <a:endParaRPr lang="en-US" dirty="0"/>
          </a:p>
        </p:txBody>
      </p:sp>
    </p:spTree>
    <p:extLst>
      <p:ext uri="{BB962C8B-B14F-4D97-AF65-F5344CB8AC3E}">
        <p14:creationId xmlns:p14="http://schemas.microsoft.com/office/powerpoint/2010/main" val="3610955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normAutofit/>
          </a:bodyPr>
          <a:lstStyle/>
          <a:p>
            <a:r>
              <a:rPr lang="en-US" dirty="0">
                <a:solidFill>
                  <a:schemeClr val="bg2"/>
                </a:solidFill>
              </a:rPr>
              <a:t>What you should know about disability</a:t>
            </a:r>
          </a:p>
        </p:txBody>
      </p:sp>
      <p:sp>
        <p:nvSpPr>
          <p:cNvPr id="3" name="Content Placeholder 2"/>
          <p:cNvSpPr>
            <a:spLocks noGrp="1"/>
          </p:cNvSpPr>
          <p:nvPr>
            <p:ph sz="quarter" idx="1"/>
          </p:nvPr>
        </p:nvSpPr>
        <p:spPr>
          <a:xfrm>
            <a:off x="581192" y="2180496"/>
            <a:ext cx="11029615" cy="4112020"/>
          </a:xfrm>
        </p:spPr>
        <p:txBody>
          <a:bodyPr/>
          <a:lstStyle/>
          <a:p>
            <a:r>
              <a:rPr lang="en-US" sz="2000" dirty="0" smtClean="0"/>
              <a:t>People with a disability are not required to disclose they have a disability to a housing provider and </a:t>
            </a:r>
            <a:r>
              <a:rPr lang="en-US" sz="2000" b="1" dirty="0" smtClean="0"/>
              <a:t>you </a:t>
            </a:r>
            <a:r>
              <a:rPr lang="en-US" sz="2000" b="1" u="sng" dirty="0" smtClean="0"/>
              <a:t>should never ask if they have a disability</a:t>
            </a:r>
            <a:r>
              <a:rPr lang="en-US" sz="2000" dirty="0"/>
              <a:t> </a:t>
            </a:r>
            <a:r>
              <a:rPr lang="en-US" sz="2000" dirty="0" smtClean="0"/>
              <a:t>unless one of the following apply.</a:t>
            </a:r>
          </a:p>
          <a:p>
            <a:pPr>
              <a:buFont typeface="Wingdings" panose="05000000000000000000" pitchFamily="2" charset="2"/>
              <a:buChar char="ü"/>
            </a:pPr>
            <a:r>
              <a:rPr lang="en-US" dirty="0" smtClean="0"/>
              <a:t>(</a:t>
            </a:r>
            <a:r>
              <a:rPr lang="en-US" b="1" dirty="0" smtClean="0"/>
              <a:t>Exceptions</a:t>
            </a:r>
            <a:r>
              <a:rPr lang="en-US" dirty="0" smtClean="0"/>
              <a:t> would be language that is included in the criteria for eligibility or the person is trying to qualify for a specific deduction against income, </a:t>
            </a:r>
            <a:r>
              <a:rPr lang="en-US" b="1" dirty="0" smtClean="0"/>
              <a:t>HUD</a:t>
            </a:r>
            <a:r>
              <a:rPr lang="en-US" dirty="0" smtClean="0"/>
              <a:t>) or</a:t>
            </a:r>
          </a:p>
          <a:p>
            <a:pPr>
              <a:buFont typeface="Wingdings" panose="05000000000000000000" pitchFamily="2" charset="2"/>
              <a:buChar char="ü"/>
            </a:pPr>
            <a:r>
              <a:rPr lang="en-US" dirty="0" smtClean="0"/>
              <a:t> Resident has requested a reasonable accommodation or modification </a:t>
            </a:r>
            <a:r>
              <a:rPr lang="en-US" b="1" u="sng" dirty="0" smtClean="0"/>
              <a:t>and then the questions is </a:t>
            </a:r>
          </a:p>
          <a:p>
            <a:pPr marL="0" indent="0">
              <a:buNone/>
            </a:pPr>
            <a:r>
              <a:rPr lang="en-US" dirty="0"/>
              <a:t> </a:t>
            </a:r>
            <a:r>
              <a:rPr lang="en-US" dirty="0" smtClean="0"/>
              <a:t>                                                               “</a:t>
            </a:r>
            <a:r>
              <a:rPr lang="en-US" b="1" dirty="0" smtClean="0"/>
              <a:t>are you disabled</a:t>
            </a:r>
            <a:r>
              <a:rPr lang="en-US" dirty="0" smtClean="0"/>
              <a:t>”. </a:t>
            </a:r>
          </a:p>
          <a:p>
            <a:pPr>
              <a:buFont typeface="Wingdings" panose="05000000000000000000" pitchFamily="2" charset="2"/>
              <a:buChar char="ü"/>
            </a:pPr>
            <a:endParaRPr lang="en-US" dirty="0" smtClean="0"/>
          </a:p>
          <a:p>
            <a:pPr marL="0" indent="0">
              <a:buNone/>
            </a:pPr>
            <a:r>
              <a:rPr lang="en-US" dirty="0" smtClean="0"/>
              <a:t>Other than for reasons listed above you </a:t>
            </a:r>
            <a:r>
              <a:rPr lang="en-US" b="1" dirty="0" smtClean="0"/>
              <a:t>can </a:t>
            </a:r>
            <a:r>
              <a:rPr lang="en-US" b="1" u="sng" dirty="0" smtClean="0"/>
              <a:t>not</a:t>
            </a:r>
            <a:r>
              <a:rPr lang="en-US" b="1" dirty="0" smtClean="0"/>
              <a:t> ask if someone has a disability.  </a:t>
            </a:r>
          </a:p>
          <a:p>
            <a:r>
              <a:rPr lang="en-US" sz="2400" b="1" dirty="0" smtClean="0"/>
              <a:t>Never ask how they qualify as disabled. (No exception on this one)</a:t>
            </a:r>
          </a:p>
          <a:p>
            <a:endParaRPr lang="en-US" sz="2400" dirty="0"/>
          </a:p>
          <a:p>
            <a:pPr marL="0" indent="0">
              <a:buNone/>
            </a:pPr>
            <a:endParaRPr lang="en-US" dirty="0"/>
          </a:p>
        </p:txBody>
      </p:sp>
    </p:spTree>
    <p:extLst>
      <p:ext uri="{BB962C8B-B14F-4D97-AF65-F5344CB8AC3E}">
        <p14:creationId xmlns:p14="http://schemas.microsoft.com/office/powerpoint/2010/main" val="1220953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What should I say when……</a:t>
            </a:r>
            <a:endParaRPr lang="en-US" dirty="0">
              <a:solidFill>
                <a:schemeClr val="bg2"/>
              </a:solidFill>
            </a:endParaRPr>
          </a:p>
        </p:txBody>
      </p:sp>
      <p:sp>
        <p:nvSpPr>
          <p:cNvPr id="3" name="Content Placeholder 2"/>
          <p:cNvSpPr>
            <a:spLocks noGrp="1"/>
          </p:cNvSpPr>
          <p:nvPr>
            <p:ph idx="1"/>
          </p:nvPr>
        </p:nvSpPr>
        <p:spPr/>
        <p:txBody>
          <a:bodyPr/>
          <a:lstStyle/>
          <a:p>
            <a:pPr>
              <a:buFont typeface="Wingdings" panose="05000000000000000000" pitchFamily="2" charset="2"/>
              <a:buChar char="§"/>
            </a:pPr>
            <a:endParaRPr lang="en-US" b="1" dirty="0"/>
          </a:p>
          <a:p>
            <a:pPr>
              <a:buFont typeface="Wingdings" panose="05000000000000000000" pitchFamily="2" charset="2"/>
              <a:buChar char="§"/>
            </a:pPr>
            <a:r>
              <a:rPr lang="en-US" dirty="0"/>
              <a:t>If a </a:t>
            </a:r>
            <a:r>
              <a:rPr lang="en-US" b="1" dirty="0"/>
              <a:t>prospect</a:t>
            </a:r>
            <a:r>
              <a:rPr lang="en-US" dirty="0"/>
              <a:t> asked any questions regarding reasonable accommodations our answer is……..</a:t>
            </a:r>
          </a:p>
          <a:p>
            <a:pPr marL="0" indent="0">
              <a:buNone/>
            </a:pPr>
            <a:r>
              <a:rPr lang="en-US" b="1" dirty="0"/>
              <a:t>                                “We comply with Federal Fair Housing guidelines”</a:t>
            </a:r>
          </a:p>
          <a:p>
            <a:pPr marL="0" indent="0">
              <a:buNone/>
            </a:pPr>
            <a:endParaRPr lang="en-US" b="1" dirty="0"/>
          </a:p>
          <a:p>
            <a:pPr>
              <a:buFont typeface="Wingdings" panose="05000000000000000000" pitchFamily="2" charset="2"/>
              <a:buChar char="§"/>
            </a:pPr>
            <a:r>
              <a:rPr lang="en-US" dirty="0"/>
              <a:t>If a current resident asked why a resident has a pet that doesn’t meet our pet policy requirements our answer is…..</a:t>
            </a:r>
          </a:p>
          <a:p>
            <a:pPr marL="0" indent="0">
              <a:buNone/>
            </a:pPr>
            <a:r>
              <a:rPr lang="en-US" b="1" dirty="0"/>
              <a:t>                                “We comply with Federal Fair Housing guidelines”</a:t>
            </a:r>
          </a:p>
          <a:p>
            <a:pPr>
              <a:buFont typeface="Wingdings" panose="05000000000000000000" pitchFamily="2" charset="2"/>
              <a:buChar char="§"/>
            </a:pPr>
            <a:endParaRPr lang="en-US" sz="1200" dirty="0"/>
          </a:p>
          <a:p>
            <a:endParaRPr lang="en-US" dirty="0"/>
          </a:p>
        </p:txBody>
      </p:sp>
    </p:spTree>
    <p:extLst>
      <p:ext uri="{BB962C8B-B14F-4D97-AF65-F5344CB8AC3E}">
        <p14:creationId xmlns:p14="http://schemas.microsoft.com/office/powerpoint/2010/main" val="187047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cene3d>
            <a:camera prst="orthographicFront"/>
            <a:lightRig rig="threePt" dir="t"/>
          </a:scene3d>
          <a:sp3d>
            <a:bevelT/>
          </a:sp3d>
        </p:spPr>
        <p:txBody>
          <a:bodyPr/>
          <a:lstStyle/>
          <a:p>
            <a:r>
              <a:rPr lang="en-US" dirty="0" smtClean="0">
                <a:solidFill>
                  <a:schemeClr val="bg2"/>
                </a:solidFill>
              </a:rPr>
              <a:t>Reasonable Accommodations </a:t>
            </a:r>
            <a:endParaRPr lang="en-US" dirty="0">
              <a:solidFill>
                <a:schemeClr val="bg2"/>
              </a:solidFill>
            </a:endParaRPr>
          </a:p>
        </p:txBody>
      </p:sp>
      <p:sp>
        <p:nvSpPr>
          <p:cNvPr id="3" name="Content Placeholder 2"/>
          <p:cNvSpPr>
            <a:spLocks noGrp="1"/>
          </p:cNvSpPr>
          <p:nvPr>
            <p:ph sz="quarter" idx="1"/>
          </p:nvPr>
        </p:nvSpPr>
        <p:spPr>
          <a:xfrm>
            <a:off x="433138" y="1973178"/>
            <a:ext cx="11369842" cy="4884821"/>
          </a:xfrm>
        </p:spPr>
        <p:txBody>
          <a:bodyPr>
            <a:normAutofit fontScale="77500" lnSpcReduction="20000"/>
          </a:bodyPr>
          <a:lstStyle/>
          <a:p>
            <a:pPr>
              <a:buFont typeface="Wingdings" panose="05000000000000000000" pitchFamily="2" charset="2"/>
              <a:buChar char="§"/>
            </a:pPr>
            <a:endParaRPr lang="en-US" sz="1600" b="1" dirty="0" smtClean="0"/>
          </a:p>
          <a:p>
            <a:pPr>
              <a:buFont typeface="Wingdings" panose="05000000000000000000" pitchFamily="2" charset="2"/>
              <a:buChar char="§"/>
            </a:pPr>
            <a:endParaRPr lang="en-US" sz="1600" b="1" dirty="0"/>
          </a:p>
          <a:p>
            <a:pPr marL="0" indent="0">
              <a:buNone/>
            </a:pPr>
            <a:r>
              <a:rPr lang="en-US" sz="2000" b="1" dirty="0" smtClean="0"/>
              <a:t>A Reasonable Accommodation is making a change in a Rule, Policy, Practice, Procedure or Service.</a:t>
            </a:r>
          </a:p>
          <a:p>
            <a:pPr marL="0" indent="0">
              <a:buNone/>
            </a:pPr>
            <a:endParaRPr lang="en-US" sz="1600" b="1" dirty="0" smtClean="0"/>
          </a:p>
          <a:p>
            <a:pPr>
              <a:buFont typeface="Wingdings" panose="05000000000000000000" pitchFamily="2" charset="2"/>
              <a:buChar char="§"/>
            </a:pPr>
            <a:r>
              <a:rPr lang="en-US" sz="2300" dirty="0" smtClean="0"/>
              <a:t>Reasonable accommodations are usually at a minimum or no cost that we will cover for the resident as a courtesy.</a:t>
            </a:r>
          </a:p>
          <a:p>
            <a:pPr marL="0" indent="0">
              <a:buNone/>
            </a:pPr>
            <a:r>
              <a:rPr lang="en-US" sz="2300" dirty="0" smtClean="0"/>
              <a:t>        Such as in most cases this is installing a grab bar, a handicap accessible sign, service animal, etc.</a:t>
            </a:r>
          </a:p>
          <a:p>
            <a:pPr>
              <a:buFont typeface="Wingdings" panose="05000000000000000000" pitchFamily="2" charset="2"/>
              <a:buChar char="§"/>
            </a:pPr>
            <a:r>
              <a:rPr lang="en-US" sz="2300" dirty="0"/>
              <a:t>It is best practice to handle accommodation and or modifications in written </a:t>
            </a:r>
            <a:r>
              <a:rPr lang="en-US" sz="2300" dirty="0" smtClean="0"/>
              <a:t>form (Resident Reasonable Accommodation Request form).  </a:t>
            </a:r>
            <a:r>
              <a:rPr lang="en-US" sz="2300" b="1" dirty="0" smtClean="0"/>
              <a:t>Policy and forms can be found on your property website address/files.</a:t>
            </a:r>
          </a:p>
          <a:p>
            <a:pPr>
              <a:buFont typeface="Wingdings" panose="05000000000000000000" pitchFamily="2" charset="2"/>
              <a:buChar char="§"/>
            </a:pPr>
            <a:r>
              <a:rPr lang="en-US" sz="2300" dirty="0" smtClean="0"/>
              <a:t>Although we provide forms for request, a request can be made orally or in writing. If someone rejects the use of form provided you should take notes, accept letter,  and then contact PMT for more direction. </a:t>
            </a:r>
          </a:p>
          <a:p>
            <a:pPr>
              <a:buFont typeface="Wingdings" panose="05000000000000000000" pitchFamily="2" charset="2"/>
              <a:buChar char="§"/>
            </a:pPr>
            <a:r>
              <a:rPr lang="en-US" sz="2300" b="1" dirty="0" smtClean="0"/>
              <a:t>Reasonable accommodations should be processed promptly, timely, and in a justified time frame.</a:t>
            </a:r>
          </a:p>
          <a:p>
            <a:pPr>
              <a:buFont typeface="Wingdings" panose="05000000000000000000" pitchFamily="2" charset="2"/>
              <a:buChar char="§"/>
            </a:pPr>
            <a:r>
              <a:rPr lang="en-US" sz="2300" dirty="0" smtClean="0"/>
              <a:t>If the individual requesting a reasonable accommodation has a disability that is obvious and if the need for the requested accommodation is obvious, the person receiving the reasonable accommodation request may not need to request any additional information like proof of disability.</a:t>
            </a:r>
          </a:p>
          <a:p>
            <a:endParaRPr lang="en-US" sz="2000" dirty="0"/>
          </a:p>
          <a:p>
            <a:endParaRPr lang="en-US" dirty="0" smtClean="0"/>
          </a:p>
          <a:p>
            <a:endParaRPr lang="en-US" dirty="0"/>
          </a:p>
        </p:txBody>
      </p:sp>
    </p:spTree>
    <p:extLst>
      <p:ext uri="{BB962C8B-B14F-4D97-AF65-F5344CB8AC3E}">
        <p14:creationId xmlns:p14="http://schemas.microsoft.com/office/powerpoint/2010/main" val="472899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Dividend</Template>
  <TotalTime>789</TotalTime>
  <Words>3295</Words>
  <Application>Microsoft Office PowerPoint</Application>
  <PresentationFormat>Widescreen</PresentationFormat>
  <Paragraphs>241</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Courier New</vt:lpstr>
      <vt:lpstr>Gill Sans MT</vt:lpstr>
      <vt:lpstr>Wingdings</vt:lpstr>
      <vt:lpstr>Wingdings 2</vt:lpstr>
      <vt:lpstr>Dividend</vt:lpstr>
      <vt:lpstr>Fair Housing  What you need to know</vt:lpstr>
      <vt:lpstr>What are the federal 7 protected classes</vt:lpstr>
      <vt:lpstr>State and Local Protected Classes</vt:lpstr>
      <vt:lpstr>Leasing do’s</vt:lpstr>
      <vt:lpstr>Educating your team </vt:lpstr>
      <vt:lpstr>What is a Disability?</vt:lpstr>
      <vt:lpstr>What you should know about disability</vt:lpstr>
      <vt:lpstr>What should I say when……</vt:lpstr>
      <vt:lpstr>Reasonable Accommodations </vt:lpstr>
      <vt:lpstr>What do I need WHEN A RESIDENT MAKES A REQUEST? </vt:lpstr>
      <vt:lpstr>types of Accommodations</vt:lpstr>
      <vt:lpstr>Medical marijuana?</vt:lpstr>
      <vt:lpstr>Reasonable Modification</vt:lpstr>
      <vt:lpstr>What do we need for a reasonable accommodation or modification?</vt:lpstr>
      <vt:lpstr>Who Pays for Modifications?</vt:lpstr>
      <vt:lpstr>What is the Difference between a Service animal and Assistance Animal </vt:lpstr>
      <vt:lpstr> What and who can provide documentation  </vt:lpstr>
      <vt:lpstr>Service/Assistance animal behavior </vt:lpstr>
      <vt:lpstr>Hoarding</vt:lpstr>
      <vt:lpstr>Best Practices</vt:lpstr>
      <vt:lpstr>VAWA Violence Against Women Act</vt:lpstr>
      <vt:lpstr>VAWA-Violence Against Women Act</vt:lpstr>
      <vt:lpstr>RTA/AMH                                   VAWA</vt:lpstr>
      <vt:lpstr>VAWA-Violence Against Women Act</vt:lpstr>
      <vt:lpstr>VAWA-Violence Against Women Act</vt:lpstr>
      <vt:lpstr>Best practices when reported</vt:lpstr>
      <vt:lpstr>Questions?</vt:lpstr>
      <vt:lpstr>Trivia time!!!</vt:lpstr>
      <vt:lpstr>PowerPoint Presentation</vt:lpstr>
      <vt:lpstr>Once a resident/prospect says they will need to have an assistance animal, what is the correct question you can ask to determine if an accommodation is needed?  A.  What is your handicap?  B.  Are you disabled?  C. How do you qualify as handicap?  D. Both B and C</vt:lpstr>
      <vt:lpstr>Ashley greeted a prospect who entered in a wheel chair. The prospect asked to see a two bedroom apartment. The only two bedroom Ashley has available is located on the 3rd floor.  What should Ashley do?  A.  Tell the prospect we don’t currently have a two bedroom available? B.  Offer to show prospect a one bedroom on first floor? C.  Tell prospect yes we have a two bedroom available?  </vt:lpstr>
      <vt:lpstr>A resident comes into to the office and says he needs a special type of tub installed. Your property was built prior to 1991.  Who should pay for the modification?</vt:lpstr>
      <vt:lpstr>A resident requests that we allow her to pay rent on the 5th without late fees because her payment from disability doesn’t get direct deposited until the 4th of the month. What do we tell her?  A. Unfortunately our policy is rent is late after the 3rd so you will be assessed late fees?  B. Have her complete the reasonable accommodation form and submit proof of direct deposit?  C. Ask resident if she is disabled?   </vt:lpstr>
      <vt:lpstr>A prospect tells you they have a companion animal that is a pit bull breed and asked if that’s ok? What should you say?  A. We comply with Federal Fair Housing guidelines.  B. You can review our service/assistance animal policy, provide a reasonable accommodation request form and then complete the service/assistance animal application.  C. Pit bulls are a restricted breed and not allowed.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Fair Housing Trivia</dc:title>
  <dc:creator>Karen Pepper</dc:creator>
  <cp:lastModifiedBy>Brian Kelley</cp:lastModifiedBy>
  <cp:revision>67</cp:revision>
  <cp:lastPrinted>2018-03-27T20:24:51Z</cp:lastPrinted>
  <dcterms:created xsi:type="dcterms:W3CDTF">2018-03-26T15:16:41Z</dcterms:created>
  <dcterms:modified xsi:type="dcterms:W3CDTF">2018-04-19T16:04:35Z</dcterms:modified>
</cp:coreProperties>
</file>